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59" r:id="rId1"/>
  </p:sldMasterIdLst>
  <p:notesMasterIdLst>
    <p:notesMasterId r:id="rId47"/>
  </p:notesMasterIdLst>
  <p:sldIdLst>
    <p:sldId id="256" r:id="rId2"/>
    <p:sldId id="264" r:id="rId3"/>
    <p:sldId id="280" r:id="rId4"/>
    <p:sldId id="293" r:id="rId5"/>
    <p:sldId id="296" r:id="rId6"/>
    <p:sldId id="294" r:id="rId7"/>
    <p:sldId id="297" r:id="rId8"/>
    <p:sldId id="308" r:id="rId9"/>
    <p:sldId id="298" r:id="rId10"/>
    <p:sldId id="336" r:id="rId11"/>
    <p:sldId id="310" r:id="rId12"/>
    <p:sldId id="311" r:id="rId13"/>
    <p:sldId id="312" r:id="rId14"/>
    <p:sldId id="313" r:id="rId15"/>
    <p:sldId id="314" r:id="rId16"/>
    <p:sldId id="315" r:id="rId17"/>
    <p:sldId id="316" r:id="rId18"/>
    <p:sldId id="317" r:id="rId19"/>
    <p:sldId id="318" r:id="rId20"/>
    <p:sldId id="330" r:id="rId21"/>
    <p:sldId id="331" r:id="rId22"/>
    <p:sldId id="309" r:id="rId23"/>
    <p:sldId id="319" r:id="rId24"/>
    <p:sldId id="320" r:id="rId25"/>
    <p:sldId id="306" r:id="rId26"/>
    <p:sldId id="321" r:id="rId27"/>
    <p:sldId id="322" r:id="rId28"/>
    <p:sldId id="323" r:id="rId29"/>
    <p:sldId id="324" r:id="rId30"/>
    <p:sldId id="332" r:id="rId31"/>
    <p:sldId id="333" r:id="rId32"/>
    <p:sldId id="300" r:id="rId33"/>
    <p:sldId id="326" r:id="rId34"/>
    <p:sldId id="327" r:id="rId35"/>
    <p:sldId id="328" r:id="rId36"/>
    <p:sldId id="329" r:id="rId37"/>
    <p:sldId id="325" r:id="rId38"/>
    <p:sldId id="305" r:id="rId39"/>
    <p:sldId id="334" r:id="rId40"/>
    <p:sldId id="335" r:id="rId41"/>
    <p:sldId id="304" r:id="rId42"/>
    <p:sldId id="307" r:id="rId43"/>
    <p:sldId id="291" r:id="rId44"/>
    <p:sldId id="299" r:id="rId45"/>
    <p:sldId id="295" r:id="rId4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159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p:cViewPr varScale="1">
        <p:scale>
          <a:sx n="105" d="100"/>
          <a:sy n="105" d="100"/>
        </p:scale>
        <p:origin x="822"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F2D6876-F133-46D3-95E2-A34AD9BDC8CB}" type="datetimeFigureOut">
              <a:rPr lang="en-US"/>
              <a:pPr>
                <a:defRPr/>
              </a:pPr>
              <a:t>1/6/2026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DA40400-4F5E-4E00-9BB5-F457594CE77A}" type="slidenum">
              <a:rPr lang="en-US"/>
              <a:pPr>
                <a:defRPr/>
              </a:pPr>
              <a:t>‹#›</a:t>
            </a:fld>
            <a:endParaRPr lang="en-US"/>
          </a:p>
        </p:txBody>
      </p:sp>
    </p:spTree>
    <p:extLst>
      <p:ext uri="{BB962C8B-B14F-4D97-AF65-F5344CB8AC3E}">
        <p14:creationId xmlns:p14="http://schemas.microsoft.com/office/powerpoint/2010/main" val="31335642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Rectangle 5"/>
          <p:cNvSpPr/>
          <p:nvPr/>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smtClean="0"/>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smtClean="0"/>
              <a:pPr>
                <a:defRPr/>
              </a:pPr>
              <a:t>‹#›</a:t>
            </a:fld>
            <a:endParaRPr lang="en-US"/>
          </a:p>
        </p:txBody>
      </p:sp>
      <p:pic>
        <p:nvPicPr>
          <p:cNvPr id="11" name="Picture 1"/>
          <p:cNvPicPr>
            <a:picLocks noChangeAspect="1" noChangeArrowheads="1"/>
          </p:cNvPicPr>
          <p:nvPr userDrawn="1"/>
        </p:nvPicPr>
        <p:blipFill>
          <a:blip r:embed="rId2"/>
          <a:srcRect/>
          <a:stretch>
            <a:fillRect/>
          </a:stretch>
        </p:blipFill>
        <p:spPr bwMode="auto">
          <a:xfrm>
            <a:off x="609600" y="6356351"/>
            <a:ext cx="1538817" cy="471487"/>
          </a:xfrm>
          <a:prstGeom prst="rect">
            <a:avLst/>
          </a:prstGeom>
          <a:noFill/>
          <a:ln w="9525">
            <a:noFill/>
            <a:miter lim="800000"/>
            <a:headEnd/>
            <a:tailEnd/>
          </a:ln>
        </p:spPr>
      </p:pic>
      <p:sp>
        <p:nvSpPr>
          <p:cNvPr id="12" name="Rectangle 11"/>
          <p:cNvSpPr/>
          <p:nvPr userDrawn="1"/>
        </p:nvSpPr>
        <p:spPr>
          <a:xfrm>
            <a:off x="2336801" y="6356351"/>
            <a:ext cx="9842500" cy="465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sp>
        <p:nvSpPr>
          <p:cNvPr id="13" name="Rectangle 12"/>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320263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3759200" y="0"/>
            <a:ext cx="8432800" cy="685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pic>
        <p:nvPicPr>
          <p:cNvPr id="6" name="Picture 1"/>
          <p:cNvPicPr>
            <a:picLocks noChangeAspect="1" noChangeArrowheads="1"/>
          </p:cNvPicPr>
          <p:nvPr userDrawn="1"/>
        </p:nvPicPr>
        <p:blipFill>
          <a:blip r:embed="rId2"/>
          <a:srcRect/>
          <a:stretch>
            <a:fillRect/>
          </a:stretch>
        </p:blipFill>
        <p:spPr bwMode="auto">
          <a:xfrm>
            <a:off x="146051" y="76200"/>
            <a:ext cx="2444749" cy="685800"/>
          </a:xfrm>
          <a:prstGeom prst="rect">
            <a:avLst/>
          </a:prstGeom>
          <a:noFill/>
          <a:ln w="9525">
            <a:noFill/>
            <a:miter lim="800000"/>
            <a:headEnd/>
            <a:tailEnd/>
          </a:ln>
        </p:spPr>
      </p:pic>
      <p:sp>
        <p:nvSpPr>
          <p:cNvPr id="7" name="Rectangle 6"/>
          <p:cNvSpPr/>
          <p:nvPr userDrawn="1"/>
        </p:nvSpPr>
        <p:spPr>
          <a:xfrm>
            <a:off x="3555999" y="3271960"/>
            <a:ext cx="508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en-US" sz="2400" b="1" dirty="0"/>
              <a:t>Presented by</a:t>
            </a:r>
          </a:p>
        </p:txBody>
      </p:sp>
      <p:sp>
        <p:nvSpPr>
          <p:cNvPr id="2" name="Title 1"/>
          <p:cNvSpPr>
            <a:spLocks noGrp="1"/>
          </p:cNvSpPr>
          <p:nvPr>
            <p:ph type="ctrTitle"/>
          </p:nvPr>
        </p:nvSpPr>
        <p:spPr>
          <a:xfrm>
            <a:off x="914400" y="1143000"/>
            <a:ext cx="10363200" cy="1752600"/>
          </a:xfrm>
        </p:spPr>
        <p:txBody>
          <a:bodyPr/>
          <a:lstStyle>
            <a:lvl1pPr>
              <a:defRPr b="1">
                <a:solidFill>
                  <a:schemeClr val="tx2">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102707" y="3959471"/>
            <a:ext cx="5986585"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p:cNvSpPr>
            <a:spLocks noGrp="1"/>
          </p:cNvSpPr>
          <p:nvPr>
            <p:ph type="dt" sz="half" idx="14"/>
          </p:nvPr>
        </p:nvSpPr>
        <p:spPr/>
        <p:txBody>
          <a:bodyPr/>
          <a:lstStyle>
            <a:lvl1pPr>
              <a:defRPr/>
            </a:lvl1pPr>
          </a:lstStyle>
          <a:p>
            <a:pPr>
              <a:defRPr/>
            </a:pPr>
            <a:fld id="{BCC254C3-6D07-4044-A98A-C7B9FCC216AA}" type="datetime1">
              <a:rPr lang="en-US"/>
              <a:pPr>
                <a:defRPr/>
              </a:pPr>
              <a:t>1/6/2026</a:t>
            </a:fld>
            <a:endParaRPr 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E62AF6E4-9F0F-4D32-8D8E-755B2E69BAD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srcRect/>
          <a:stretch>
            <a:fillRect/>
          </a:stretch>
        </p:blipFill>
        <p:spPr bwMode="auto">
          <a:xfrm>
            <a:off x="304801" y="5943600"/>
            <a:ext cx="1538817" cy="304800"/>
          </a:xfrm>
          <a:prstGeom prst="rect">
            <a:avLst/>
          </a:prstGeom>
          <a:noFill/>
          <a:ln w="9525">
            <a:noFill/>
            <a:miter lim="800000"/>
            <a:headEnd/>
            <a:tailEnd/>
          </a:ln>
        </p:spPr>
      </p:pic>
      <p:sp>
        <p:nvSpPr>
          <p:cNvPr id="5" name="Rectangle 4"/>
          <p:cNvSpPr/>
          <p:nvPr userDrawn="1"/>
        </p:nvSpPr>
        <p:spPr>
          <a:xfrm>
            <a:off x="2336801" y="5943600"/>
            <a:ext cx="98425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Final Year Defense</a:t>
            </a:r>
            <a:endParaRPr lang="en-US" b="1" dirty="0"/>
          </a:p>
        </p:txBody>
      </p:sp>
      <p:sp>
        <p:nvSpPr>
          <p:cNvPr id="6" name="Rectangle 5"/>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201EAB7-4B8F-4B70-B0ED-2782ACD77B0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5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ijsret.com/2025/07/26/research-on-ai-powered-medical-chat-bot-using-rag/" TargetMode="External"/><Relationship Id="rId3" Type="http://schemas.openxmlformats.org/officeDocument/2006/relationships/hyperlink" Target="https://staibabussalamsula.ac.id/wp-content/uploads/2024/06/The-Gale-Encyclopedia-of-Medicine-3rd-Edition-staibabussalamsula.ac_.id_.pdf" TargetMode="External"/><Relationship Id="rId7" Type="http://schemas.openxmlformats.org/officeDocument/2006/relationships/hyperlink" Target="https://www.ijisrt.com/assets/upload/files/IJISRT25JUN282.pdf" TargetMode="External"/><Relationship Id="rId2" Type="http://schemas.openxmlformats.org/officeDocument/2006/relationships/hyperlink" Target="https://www.kaggle.com/datasets/niyarrbarman/symptom2disease" TargetMode="External"/><Relationship Id="rId1" Type="http://schemas.openxmlformats.org/officeDocument/2006/relationships/slideLayout" Target="../slideLayouts/slideLayout12.xml"/><Relationship Id="rId6" Type="http://schemas.openxmlformats.org/officeDocument/2006/relationships/hyperlink" Target="https://www.researchgate.net/publication/395825116_SymptoTrackAI_Hybrid_RAG_Chatbot_for_Symptom_Monitoring" TargetMode="External"/><Relationship Id="rId5" Type="http://schemas.openxmlformats.org/officeDocument/2006/relationships/hyperlink" Target="https://ai.jmir.org/2025/1/e75262" TargetMode="External"/><Relationship Id="rId4" Type="http://schemas.openxmlformats.org/officeDocument/2006/relationships/hyperlink" Target="https://pmc.ncbi.nlm.nih.gov/articles/PMC12059965/" TargetMode="External"/><Relationship Id="rId9" Type="http://schemas.openxmlformats.org/officeDocument/2006/relationships/hyperlink" Target="https://pmc.ncbi.nlm.nih.gov/articles/PMC1191528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1295400"/>
            <a:ext cx="11201400" cy="1752600"/>
          </a:xfrm>
        </p:spPr>
        <p:txBody>
          <a:bodyPr rtlCol="0">
            <a:noAutofit/>
          </a:bodyPr>
          <a:lstStyle/>
          <a:p>
            <a:r>
              <a:rPr lang="en-US" sz="3200" dirty="0">
                <a:solidFill>
                  <a:srgbClr val="7030A0"/>
                </a:solidFill>
                <a:effectLst/>
              </a:rPr>
              <a:t>A Hybrid NLP-Based Chatbot for Medical symptom Analysis and knowledge Retrieval Using Labeled Datasets and Encyclopedic Resources.</a:t>
            </a:r>
          </a:p>
        </p:txBody>
      </p:sp>
      <p:sp>
        <p:nvSpPr>
          <p:cNvPr id="5" name="Subtitle 4"/>
          <p:cNvSpPr>
            <a:spLocks noGrp="1"/>
          </p:cNvSpPr>
          <p:nvPr>
            <p:ph type="subTitle" idx="1"/>
          </p:nvPr>
        </p:nvSpPr>
        <p:spPr>
          <a:xfrm>
            <a:off x="3695700" y="3973399"/>
            <a:ext cx="4800600" cy="2438400"/>
          </a:xfrm>
        </p:spPr>
        <p:txBody>
          <a:bodyPr rtlCol="0">
            <a:normAutofit/>
          </a:bodyPr>
          <a:lstStyle/>
          <a:p>
            <a:r>
              <a:rPr lang="en-GB" sz="2200" b="1" dirty="0">
                <a:solidFill>
                  <a:schemeClr val="tx1"/>
                </a:solidFill>
                <a:latin typeface="Times New Roman" panose="02020603050405020304" pitchFamily="18" charset="0"/>
                <a:cs typeface="Times New Roman" panose="02020603050405020304" pitchFamily="18" charset="0"/>
              </a:rPr>
              <a:t>Name: Mehedi Hasan</a:t>
            </a:r>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ID : 221-15-4680</a:t>
            </a:r>
          </a:p>
          <a:p>
            <a:r>
              <a:rPr lang="en-US" sz="2200" b="1" dirty="0">
                <a:solidFill>
                  <a:schemeClr val="tx1"/>
                </a:solidFill>
                <a:latin typeface="Times New Roman" panose="02020603050405020304" pitchFamily="18" charset="0"/>
                <a:cs typeface="Times New Roman" panose="02020603050405020304" pitchFamily="18" charset="0"/>
              </a:rPr>
              <a:t>Department : </a:t>
            </a:r>
            <a:r>
              <a:rPr lang="en-US" sz="2200" dirty="0">
                <a:solidFill>
                  <a:schemeClr val="tx1"/>
                </a:solidFill>
                <a:latin typeface="Times New Roman" panose="02020603050405020304" pitchFamily="18" charset="0"/>
                <a:cs typeface="Times New Roman" panose="02020603050405020304" pitchFamily="18" charset="0"/>
              </a:rPr>
              <a:t>CSE</a:t>
            </a:r>
          </a:p>
          <a:p>
            <a:r>
              <a:rPr lang="en-US" sz="2200" dirty="0">
                <a:solidFill>
                  <a:schemeClr val="tx1"/>
                </a:solidFill>
                <a:latin typeface="Times New Roman" panose="02020603050405020304" pitchFamily="18" charset="0"/>
                <a:cs typeface="Times New Roman" panose="02020603050405020304" pitchFamily="18" charset="0"/>
              </a:rPr>
              <a:t>Daffodil International University</a:t>
            </a:r>
          </a:p>
          <a:p>
            <a:pPr>
              <a:defRPr/>
            </a:pPr>
            <a:endParaRPr lang="en-US" sz="2800" dirty="0">
              <a:solidFill>
                <a:schemeClr val="tx1"/>
              </a:solidFill>
              <a:latin typeface="Times New Roman" pitchFamily="18" charset="0"/>
              <a:cs typeface="Times New Roman" pitchFamily="18" charset="0"/>
            </a:endParaRPr>
          </a:p>
          <a:p>
            <a:pPr>
              <a:defRPr/>
            </a:pPr>
            <a:endParaRPr lang="en-US" dirty="0"/>
          </a:p>
        </p:txBody>
      </p:sp>
      <p:sp>
        <p:nvSpPr>
          <p:cNvPr id="2" name="TextBox 1">
            <a:extLst>
              <a:ext uri="{FF2B5EF4-FFF2-40B4-BE49-F238E27FC236}">
                <a16:creationId xmlns:a16="http://schemas.microsoft.com/office/drawing/2014/main" id="{46FC8551-41BC-7160-AB58-5A1854853554}"/>
              </a:ext>
            </a:extLst>
          </p:cNvPr>
          <p:cNvSpPr txBox="1"/>
          <p:nvPr/>
        </p:nvSpPr>
        <p:spPr>
          <a:xfrm>
            <a:off x="8906256" y="185335"/>
            <a:ext cx="3276600" cy="369332"/>
          </a:xfrm>
          <a:prstGeom prst="rect">
            <a:avLst/>
          </a:prstGeom>
          <a:solidFill>
            <a:srgbClr val="215968"/>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666B9-3B52-9853-A8F7-7DDFEA344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99C9B-09CC-6189-4BF7-F840F4428F06}"/>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01EB948-A7D6-9F88-F0BE-BC6C63028D2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10</a:t>
            </a:fld>
            <a:endParaRPr lang="en-US" dirty="0"/>
          </a:p>
        </p:txBody>
      </p:sp>
      <p:sp>
        <p:nvSpPr>
          <p:cNvPr id="3" name="TextBox 2">
            <a:extLst>
              <a:ext uri="{FF2B5EF4-FFF2-40B4-BE49-F238E27FC236}">
                <a16:creationId xmlns:a16="http://schemas.microsoft.com/office/drawing/2014/main" id="{929838DA-3529-5285-AF3F-C3244598197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23EC91BA-286F-C002-B764-3257D6977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809" y="1118178"/>
            <a:ext cx="9326891" cy="4621644"/>
          </a:xfrm>
          <a:prstGeom prst="rect">
            <a:avLst/>
          </a:prstGeom>
        </p:spPr>
      </p:pic>
      <p:sp>
        <p:nvSpPr>
          <p:cNvPr id="7" name="TextBox 6">
            <a:extLst>
              <a:ext uri="{FF2B5EF4-FFF2-40B4-BE49-F238E27FC236}">
                <a16:creationId xmlns:a16="http://schemas.microsoft.com/office/drawing/2014/main" id="{77994F0A-C6CF-274C-46AB-B5F989A42B51}"/>
              </a:ext>
            </a:extLst>
          </p:cNvPr>
          <p:cNvSpPr txBox="1"/>
          <p:nvPr/>
        </p:nvSpPr>
        <p:spPr>
          <a:xfrm>
            <a:off x="1066800" y="5775647"/>
            <a:ext cx="9829800" cy="369332"/>
          </a:xfrm>
          <a:prstGeom prst="rect">
            <a:avLst/>
          </a:prstGeom>
          <a:noFill/>
        </p:spPr>
        <p:txBody>
          <a:bodyPr wrap="square" rtlCol="0">
            <a:spAutoFit/>
          </a:bodyPr>
          <a:lstStyle/>
          <a:p>
            <a:r>
              <a:rPr lang="en-US" dirty="0"/>
              <a:t>Figure: Machine Learning Model Performance Comparison (Cross-Validation vs Validation Set)</a:t>
            </a:r>
          </a:p>
        </p:txBody>
      </p:sp>
    </p:spTree>
    <p:extLst>
      <p:ext uri="{BB962C8B-B14F-4D97-AF65-F5344CB8AC3E}">
        <p14:creationId xmlns:p14="http://schemas.microsoft.com/office/powerpoint/2010/main" val="300293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EF4EC-9C4E-F055-8C93-3DDE649AE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9061D-ABB7-8C61-87A8-F737CA7CB29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52EEE20-CB2E-D46B-2244-99150D13798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11</a:t>
            </a:fld>
            <a:endParaRPr lang="en-US" dirty="0"/>
          </a:p>
        </p:txBody>
      </p:sp>
      <p:sp>
        <p:nvSpPr>
          <p:cNvPr id="3" name="TextBox 2">
            <a:extLst>
              <a:ext uri="{FF2B5EF4-FFF2-40B4-BE49-F238E27FC236}">
                <a16:creationId xmlns:a16="http://schemas.microsoft.com/office/drawing/2014/main" id="{8A53666B-31B5-1666-3A2A-5C66B43CDD6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CDF1F634-378C-E466-1DCF-9927958CED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95400"/>
            <a:ext cx="11582400" cy="4464725"/>
          </a:xfrm>
          <a:prstGeom prst="rect">
            <a:avLst/>
          </a:prstGeom>
        </p:spPr>
      </p:pic>
      <p:sp>
        <p:nvSpPr>
          <p:cNvPr id="6" name="TextBox 5">
            <a:extLst>
              <a:ext uri="{FF2B5EF4-FFF2-40B4-BE49-F238E27FC236}">
                <a16:creationId xmlns:a16="http://schemas.microsoft.com/office/drawing/2014/main" id="{B64D832F-2D44-78D2-0123-1D00D27AF255}"/>
              </a:ext>
            </a:extLst>
          </p:cNvPr>
          <p:cNvSpPr txBox="1"/>
          <p:nvPr/>
        </p:nvSpPr>
        <p:spPr>
          <a:xfrm>
            <a:off x="1676400" y="5901630"/>
            <a:ext cx="9829800" cy="369332"/>
          </a:xfrm>
          <a:prstGeom prst="rect">
            <a:avLst/>
          </a:prstGeom>
          <a:noFill/>
        </p:spPr>
        <p:txBody>
          <a:bodyPr wrap="square" rtlCol="0">
            <a:spAutoFit/>
          </a:bodyPr>
          <a:lstStyle/>
          <a:p>
            <a:r>
              <a:rPr lang="en-US" dirty="0"/>
              <a:t>Figure: (A) Normalized Confusion Matrix and (B) Multi-Class ROC Curves – ML Ensemble</a:t>
            </a:r>
          </a:p>
        </p:txBody>
      </p:sp>
    </p:spTree>
    <p:extLst>
      <p:ext uri="{BB962C8B-B14F-4D97-AF65-F5344CB8AC3E}">
        <p14:creationId xmlns:p14="http://schemas.microsoft.com/office/powerpoint/2010/main" val="51065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7FFF-F5FB-B2BC-C29C-9CE5ACF644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58E1D-B6ED-7097-6CF9-BB9EAAD8E91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12</a:t>
            </a:fld>
            <a:endParaRPr lang="en-US" dirty="0"/>
          </a:p>
        </p:txBody>
      </p:sp>
      <p:sp>
        <p:nvSpPr>
          <p:cNvPr id="3" name="TextBox 2">
            <a:extLst>
              <a:ext uri="{FF2B5EF4-FFF2-40B4-BE49-F238E27FC236}">
                <a16:creationId xmlns:a16="http://schemas.microsoft.com/office/drawing/2014/main" id="{C83C3316-BEE9-CCBB-6ADE-13EE5610815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50A605-4AF2-A491-8E42-120073D30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1309623"/>
            <a:ext cx="10591800" cy="4132898"/>
          </a:xfrm>
          <a:prstGeom prst="rect">
            <a:avLst/>
          </a:prstGeom>
        </p:spPr>
      </p:pic>
      <p:sp>
        <p:nvSpPr>
          <p:cNvPr id="9" name="Title 1">
            <a:extLst>
              <a:ext uri="{FF2B5EF4-FFF2-40B4-BE49-F238E27FC236}">
                <a16:creationId xmlns:a16="http://schemas.microsoft.com/office/drawing/2014/main" id="{D6EE59FC-14CC-389F-C799-DC11345A626E}"/>
              </a:ext>
            </a:extLst>
          </p:cNvPr>
          <p:cNvSpPr txBox="1">
            <a:spLocks/>
          </p:cNvSpPr>
          <p:nvPr/>
        </p:nvSpPr>
        <p:spPr>
          <a:xfrm>
            <a:off x="381000" y="274638"/>
            <a:ext cx="10820400" cy="868362"/>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a:lstStyle>
          <a:p>
            <a:pPr fontAlgn="auto">
              <a:spcAft>
                <a:spcPts val="0"/>
              </a:spcAft>
            </a:pPr>
            <a:r>
              <a:rPr lang="en-US">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9128547-40D3-3E7A-3307-D1EF7635DB81}"/>
              </a:ext>
            </a:extLst>
          </p:cNvPr>
          <p:cNvSpPr txBox="1"/>
          <p:nvPr/>
        </p:nvSpPr>
        <p:spPr>
          <a:xfrm>
            <a:off x="1752600" y="5578664"/>
            <a:ext cx="9829800" cy="369332"/>
          </a:xfrm>
          <a:prstGeom prst="rect">
            <a:avLst/>
          </a:prstGeom>
          <a:noFill/>
        </p:spPr>
        <p:txBody>
          <a:bodyPr wrap="square" rtlCol="0">
            <a:spAutoFit/>
          </a:bodyPr>
          <a:lstStyle/>
          <a:p>
            <a:r>
              <a:rPr lang="en-US" dirty="0"/>
              <a:t>Figure: (A) ML Model F1 Score Comparison and (B) Multi-Metric Performance Heatmap</a:t>
            </a:r>
          </a:p>
        </p:txBody>
      </p:sp>
    </p:spTree>
    <p:extLst>
      <p:ext uri="{BB962C8B-B14F-4D97-AF65-F5344CB8AC3E}">
        <p14:creationId xmlns:p14="http://schemas.microsoft.com/office/powerpoint/2010/main" val="96467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7D520-2124-F67B-63AB-EF43953BE2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F0FECD-9D5D-111B-B9F2-825ABA93992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13</a:t>
            </a:fld>
            <a:endParaRPr lang="en-US" dirty="0"/>
          </a:p>
        </p:txBody>
      </p:sp>
      <p:sp>
        <p:nvSpPr>
          <p:cNvPr id="3" name="TextBox 2">
            <a:extLst>
              <a:ext uri="{FF2B5EF4-FFF2-40B4-BE49-F238E27FC236}">
                <a16:creationId xmlns:a16="http://schemas.microsoft.com/office/drawing/2014/main" id="{05D870FD-F8A3-9FBF-E80C-DCF8EEFF880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732A7DF6-162F-5505-9C6B-9D25A6264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910730"/>
            <a:ext cx="6125901" cy="4888346"/>
          </a:xfrm>
          <a:prstGeom prst="rect">
            <a:avLst/>
          </a:prstGeom>
        </p:spPr>
      </p:pic>
      <p:sp>
        <p:nvSpPr>
          <p:cNvPr id="9" name="Title 1">
            <a:extLst>
              <a:ext uri="{FF2B5EF4-FFF2-40B4-BE49-F238E27FC236}">
                <a16:creationId xmlns:a16="http://schemas.microsoft.com/office/drawing/2014/main" id="{BD25F51E-89F1-16F4-38D6-ACA529352A93}"/>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5926192A-4A73-4501-B246-CE94B97130C0}"/>
              </a:ext>
            </a:extLst>
          </p:cNvPr>
          <p:cNvSpPr txBox="1"/>
          <p:nvPr/>
        </p:nvSpPr>
        <p:spPr>
          <a:xfrm>
            <a:off x="4038600" y="5874490"/>
            <a:ext cx="5842000" cy="369332"/>
          </a:xfrm>
          <a:prstGeom prst="rect">
            <a:avLst/>
          </a:prstGeom>
          <a:noFill/>
        </p:spPr>
        <p:txBody>
          <a:bodyPr wrap="square" rtlCol="0">
            <a:spAutoFit/>
          </a:bodyPr>
          <a:lstStyle/>
          <a:p>
            <a:r>
              <a:rPr lang="en-US" dirty="0"/>
              <a:t>Figure: Precision–Recall Curves – ML Ensemble</a:t>
            </a:r>
          </a:p>
        </p:txBody>
      </p:sp>
    </p:spTree>
    <p:extLst>
      <p:ext uri="{BB962C8B-B14F-4D97-AF65-F5344CB8AC3E}">
        <p14:creationId xmlns:p14="http://schemas.microsoft.com/office/powerpoint/2010/main" val="311904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26FF-D087-97DE-85EB-B428EA04AF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A2FE73-2911-D16A-968E-EBF6FF69772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14</a:t>
            </a:fld>
            <a:endParaRPr lang="en-US" dirty="0"/>
          </a:p>
        </p:txBody>
      </p:sp>
      <p:sp>
        <p:nvSpPr>
          <p:cNvPr id="3" name="TextBox 2">
            <a:extLst>
              <a:ext uri="{FF2B5EF4-FFF2-40B4-BE49-F238E27FC236}">
                <a16:creationId xmlns:a16="http://schemas.microsoft.com/office/drawing/2014/main" id="{5CABC4F8-34B4-222C-2598-A663D1221E0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700344E-0568-982B-F4EB-B518CC3AEB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03300"/>
            <a:ext cx="4851400" cy="4851400"/>
          </a:xfrm>
          <a:prstGeom prst="rect">
            <a:avLst/>
          </a:prstGeom>
        </p:spPr>
      </p:pic>
      <p:sp>
        <p:nvSpPr>
          <p:cNvPr id="9" name="Title 1">
            <a:extLst>
              <a:ext uri="{FF2B5EF4-FFF2-40B4-BE49-F238E27FC236}">
                <a16:creationId xmlns:a16="http://schemas.microsoft.com/office/drawing/2014/main" id="{EDC48514-04C6-9972-7CF9-A7119D3F20B5}"/>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8F566FD9-F052-EA65-FEEC-F6A6D2C7A744}"/>
              </a:ext>
            </a:extLst>
          </p:cNvPr>
          <p:cNvSpPr txBox="1"/>
          <p:nvPr/>
        </p:nvSpPr>
        <p:spPr>
          <a:xfrm>
            <a:off x="3352800" y="5874774"/>
            <a:ext cx="6248400" cy="369332"/>
          </a:xfrm>
          <a:prstGeom prst="rect">
            <a:avLst/>
          </a:prstGeom>
          <a:noFill/>
        </p:spPr>
        <p:txBody>
          <a:bodyPr wrap="square" rtlCol="0">
            <a:spAutoFit/>
          </a:bodyPr>
          <a:lstStyle/>
          <a:p>
            <a:r>
              <a:rPr lang="en-US" dirty="0"/>
              <a:t>Figure: Calibration Curve for Acne (Reliability Diagram)</a:t>
            </a:r>
          </a:p>
        </p:txBody>
      </p:sp>
    </p:spTree>
    <p:extLst>
      <p:ext uri="{BB962C8B-B14F-4D97-AF65-F5344CB8AC3E}">
        <p14:creationId xmlns:p14="http://schemas.microsoft.com/office/powerpoint/2010/main" val="246165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77E9-B144-7AA1-AEE4-229401F9E8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F776B7-E671-C820-0DD3-354724A0B773}"/>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15</a:t>
            </a:fld>
            <a:endParaRPr lang="en-US" dirty="0"/>
          </a:p>
        </p:txBody>
      </p:sp>
      <p:sp>
        <p:nvSpPr>
          <p:cNvPr id="3" name="TextBox 2">
            <a:extLst>
              <a:ext uri="{FF2B5EF4-FFF2-40B4-BE49-F238E27FC236}">
                <a16:creationId xmlns:a16="http://schemas.microsoft.com/office/drawing/2014/main" id="{1BEAFC5F-6920-518A-3821-3577B00E541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40297F9-635B-0C7B-0909-96D5D15DC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1246454"/>
            <a:ext cx="7726689" cy="4602193"/>
          </a:xfrm>
          <a:prstGeom prst="rect">
            <a:avLst/>
          </a:prstGeom>
        </p:spPr>
      </p:pic>
      <p:sp>
        <p:nvSpPr>
          <p:cNvPr id="9" name="Title 1">
            <a:extLst>
              <a:ext uri="{FF2B5EF4-FFF2-40B4-BE49-F238E27FC236}">
                <a16:creationId xmlns:a16="http://schemas.microsoft.com/office/drawing/2014/main" id="{738C6603-0D69-07C9-6E81-C367049DA11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4E99F730-D275-AFD7-856E-F77CB7D24335}"/>
              </a:ext>
            </a:extLst>
          </p:cNvPr>
          <p:cNvSpPr txBox="1"/>
          <p:nvPr/>
        </p:nvSpPr>
        <p:spPr>
          <a:xfrm>
            <a:off x="3505200" y="5829617"/>
            <a:ext cx="6248400" cy="369332"/>
          </a:xfrm>
          <a:prstGeom prst="rect">
            <a:avLst/>
          </a:prstGeom>
          <a:noFill/>
        </p:spPr>
        <p:txBody>
          <a:bodyPr wrap="square" rtlCol="0">
            <a:spAutoFit/>
          </a:bodyPr>
          <a:lstStyle/>
          <a:p>
            <a:r>
              <a:rPr lang="en-US" dirty="0"/>
              <a:t>Figure: Learning Curve – SVM with RBF Kernel</a:t>
            </a:r>
          </a:p>
        </p:txBody>
      </p:sp>
    </p:spTree>
    <p:extLst>
      <p:ext uri="{BB962C8B-B14F-4D97-AF65-F5344CB8AC3E}">
        <p14:creationId xmlns:p14="http://schemas.microsoft.com/office/powerpoint/2010/main" val="139344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35A8-5AC0-BAF5-F9B5-C23435BD7D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D8E26-1AF2-099E-C886-D7F3BA24AD0A}"/>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16</a:t>
            </a:fld>
            <a:endParaRPr lang="en-US" dirty="0"/>
          </a:p>
        </p:txBody>
      </p:sp>
      <p:sp>
        <p:nvSpPr>
          <p:cNvPr id="3" name="TextBox 2">
            <a:extLst>
              <a:ext uri="{FF2B5EF4-FFF2-40B4-BE49-F238E27FC236}">
                <a16:creationId xmlns:a16="http://schemas.microsoft.com/office/drawing/2014/main" id="{402ABCC2-1D89-1A63-3DD3-D7A227ECDB8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1D00AA0A-7985-55A0-D315-1DCB4F44B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100" y="990600"/>
            <a:ext cx="7543800" cy="4495800"/>
          </a:xfrm>
          <a:prstGeom prst="rect">
            <a:avLst/>
          </a:prstGeom>
        </p:spPr>
      </p:pic>
      <p:sp>
        <p:nvSpPr>
          <p:cNvPr id="9" name="Title 1">
            <a:extLst>
              <a:ext uri="{FF2B5EF4-FFF2-40B4-BE49-F238E27FC236}">
                <a16:creationId xmlns:a16="http://schemas.microsoft.com/office/drawing/2014/main" id="{B85B443E-9F80-4B24-41DC-524009EAA9F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AA7782AD-9081-4499-C94A-D4D45C5B4957}"/>
              </a:ext>
            </a:extLst>
          </p:cNvPr>
          <p:cNvSpPr txBox="1"/>
          <p:nvPr/>
        </p:nvSpPr>
        <p:spPr>
          <a:xfrm>
            <a:off x="1676400" y="5764768"/>
            <a:ext cx="9220200" cy="369332"/>
          </a:xfrm>
          <a:prstGeom prst="rect">
            <a:avLst/>
          </a:prstGeom>
          <a:noFill/>
        </p:spPr>
        <p:txBody>
          <a:bodyPr wrap="square" rtlCol="0">
            <a:spAutoFit/>
          </a:bodyPr>
          <a:lstStyle/>
          <a:p>
            <a:r>
              <a:rPr lang="en-US" dirty="0"/>
              <a:t>Figure: Ablation Study – Feature Engineering Impact (Error Bars: ±1 SD from 5-Fold CV)</a:t>
            </a:r>
          </a:p>
        </p:txBody>
      </p:sp>
    </p:spTree>
    <p:extLst>
      <p:ext uri="{BB962C8B-B14F-4D97-AF65-F5344CB8AC3E}">
        <p14:creationId xmlns:p14="http://schemas.microsoft.com/office/powerpoint/2010/main" val="382425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E592-7305-74CB-3D80-4B55BB43A7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C3824-B47B-DB46-B2C1-41FEDE2242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17</a:t>
            </a:fld>
            <a:endParaRPr lang="en-US" dirty="0"/>
          </a:p>
        </p:txBody>
      </p:sp>
      <p:sp>
        <p:nvSpPr>
          <p:cNvPr id="3" name="TextBox 2">
            <a:extLst>
              <a:ext uri="{FF2B5EF4-FFF2-40B4-BE49-F238E27FC236}">
                <a16:creationId xmlns:a16="http://schemas.microsoft.com/office/drawing/2014/main" id="{484211E7-6F68-D3F7-C9FC-0AF9625362C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7" name="TextBox 6">
            <a:extLst>
              <a:ext uri="{FF2B5EF4-FFF2-40B4-BE49-F238E27FC236}">
                <a16:creationId xmlns:a16="http://schemas.microsoft.com/office/drawing/2014/main" id="{22D0A000-9991-E92C-E116-57DA58EA8C63}"/>
              </a:ext>
            </a:extLst>
          </p:cNvPr>
          <p:cNvSpPr txBox="1"/>
          <p:nvPr/>
        </p:nvSpPr>
        <p:spPr>
          <a:xfrm>
            <a:off x="1843024" y="1905000"/>
            <a:ext cx="7504176" cy="2585323"/>
          </a:xfrm>
          <a:prstGeom prst="rect">
            <a:avLst/>
          </a:prstGeom>
          <a:noFill/>
        </p:spPr>
        <p:txBody>
          <a:bodyPr wrap="square">
            <a:spAutoFit/>
          </a:bodyPr>
          <a:lstStyle/>
          <a:p>
            <a:pPr algn="l" fontAlgn="base" latinLnBrk="1">
              <a:buNone/>
            </a:pPr>
            <a:r>
              <a:rPr lang="en-US" b="0" i="0" dirty="0">
                <a:effectLst/>
                <a:latin typeface="inherit"/>
              </a:rPr>
              <a:t>McNemar's Test: SVM-RBF vs Ensemble</a:t>
            </a:r>
          </a:p>
          <a:p>
            <a:pPr algn="l" fontAlgn="base" latinLnBrk="1">
              <a:buNone/>
            </a:pPr>
            <a:r>
              <a:rPr lang="en-US" b="0" i="0" dirty="0">
                <a:effectLst/>
                <a:latin typeface="inherit"/>
              </a:rPr>
              <a:t>   </a:t>
            </a:r>
            <a:r>
              <a:rPr lang="el-GR" b="0" i="0" dirty="0">
                <a:effectLst/>
                <a:latin typeface="inherit"/>
              </a:rPr>
              <a:t>χ² </a:t>
            </a:r>
            <a:r>
              <a:rPr lang="en-US" b="0" i="0" dirty="0">
                <a:effectLst/>
                <a:latin typeface="inherit"/>
              </a:rPr>
              <a:t>statistic: 0.8000</a:t>
            </a:r>
          </a:p>
          <a:p>
            <a:pPr algn="l" fontAlgn="base" latinLnBrk="1">
              <a:buNone/>
            </a:pPr>
            <a:r>
              <a:rPr lang="en-US" b="0" i="0" dirty="0">
                <a:effectLst/>
                <a:latin typeface="inherit"/>
              </a:rPr>
              <a:t>   p-value:      0.3711</a:t>
            </a:r>
          </a:p>
          <a:p>
            <a:pPr algn="l" fontAlgn="base" latinLnBrk="1">
              <a:buNone/>
            </a:pPr>
            <a:r>
              <a:rPr lang="en-US" b="0" i="0" dirty="0">
                <a:effectLst/>
                <a:latin typeface="inherit"/>
              </a:rPr>
              <a:t>   Result:       No significant difference</a:t>
            </a:r>
          </a:p>
          <a:p>
            <a:pPr algn="l" fontAlgn="base" latinLnBrk="1">
              <a:buNone/>
            </a:pPr>
            <a:endParaRPr lang="en-US" b="0" i="0" dirty="0">
              <a:effectLst/>
              <a:latin typeface="inherit"/>
            </a:endParaRPr>
          </a:p>
          <a:p>
            <a:pPr algn="l" fontAlgn="base" latinLnBrk="1">
              <a:buNone/>
            </a:pPr>
            <a:r>
              <a:rPr lang="en-US" b="0" i="0" dirty="0">
                <a:effectLst/>
                <a:latin typeface="inherit"/>
              </a:rPr>
              <a:t>⏳ Computing 95% Bootstrap Confidence Intervals...</a:t>
            </a:r>
          </a:p>
          <a:p>
            <a:pPr algn="l" fontAlgn="base" latinLnBrk="1">
              <a:buNone/>
            </a:pPr>
            <a:endParaRPr lang="en-US" b="0" i="0" dirty="0">
              <a:effectLst/>
              <a:latin typeface="inherit"/>
            </a:endParaRPr>
          </a:p>
          <a:p>
            <a:pPr algn="l" fontAlgn="base" latinLnBrk="1">
              <a:buNone/>
            </a:pPr>
            <a:r>
              <a:rPr lang="en-US" b="0" i="0" dirty="0">
                <a:effectLst/>
                <a:latin typeface="inherit"/>
              </a:rPr>
              <a:t>95% Confidence Interval for F1 Score:</a:t>
            </a:r>
          </a:p>
          <a:p>
            <a:pPr algn="l" fontAlgn="base" latinLnBrk="1">
              <a:buNone/>
            </a:pPr>
            <a:r>
              <a:rPr lang="en-US" b="0" i="0" dirty="0">
                <a:effectLst/>
                <a:latin typeface="inherit"/>
              </a:rPr>
              <a:t>   F1 = 0.9739 [95% CI: 0.9514 - 0.9914]</a:t>
            </a:r>
          </a:p>
        </p:txBody>
      </p:sp>
      <p:sp>
        <p:nvSpPr>
          <p:cNvPr id="11" name="Title 1">
            <a:extLst>
              <a:ext uri="{FF2B5EF4-FFF2-40B4-BE49-F238E27FC236}">
                <a16:creationId xmlns:a16="http://schemas.microsoft.com/office/drawing/2014/main" id="{78A6E776-E856-BA12-420E-DADDD37FE19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30B7C5EC-706B-5EB5-E755-0D4D320AD95E}"/>
              </a:ext>
            </a:extLst>
          </p:cNvPr>
          <p:cNvSpPr txBox="1"/>
          <p:nvPr/>
        </p:nvSpPr>
        <p:spPr>
          <a:xfrm>
            <a:off x="914400" y="1300005"/>
            <a:ext cx="6125496" cy="369332"/>
          </a:xfrm>
          <a:prstGeom prst="rect">
            <a:avLst/>
          </a:prstGeom>
          <a:noFill/>
        </p:spPr>
        <p:txBody>
          <a:bodyPr wrap="square">
            <a:spAutoFit/>
          </a:bodyPr>
          <a:lstStyle/>
          <a:p>
            <a:r>
              <a:rPr lang="en-US" b="1" dirty="0"/>
              <a:t>Statistical Significance &amp; Reliability Analysis:</a:t>
            </a:r>
          </a:p>
        </p:txBody>
      </p:sp>
    </p:spTree>
    <p:extLst>
      <p:ext uri="{BB962C8B-B14F-4D97-AF65-F5344CB8AC3E}">
        <p14:creationId xmlns:p14="http://schemas.microsoft.com/office/powerpoint/2010/main" val="107607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E6E74-467A-A37E-A476-B3060546D8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7942D4-9118-CB3E-B913-9D8C49A7AEAE}"/>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18</a:t>
            </a:fld>
            <a:endParaRPr lang="en-US" dirty="0"/>
          </a:p>
        </p:txBody>
      </p:sp>
      <p:sp>
        <p:nvSpPr>
          <p:cNvPr id="3" name="TextBox 2">
            <a:extLst>
              <a:ext uri="{FF2B5EF4-FFF2-40B4-BE49-F238E27FC236}">
                <a16:creationId xmlns:a16="http://schemas.microsoft.com/office/drawing/2014/main" id="{DC7287B5-25CC-8D7C-F306-81F4FACF91F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01791FF5-324E-320F-5FFB-810E191B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922" y="1845295"/>
            <a:ext cx="8437778" cy="4086636"/>
          </a:xfrm>
          <a:prstGeom prst="rect">
            <a:avLst/>
          </a:prstGeom>
        </p:spPr>
      </p:pic>
      <p:sp>
        <p:nvSpPr>
          <p:cNvPr id="9" name="Title 1">
            <a:extLst>
              <a:ext uri="{FF2B5EF4-FFF2-40B4-BE49-F238E27FC236}">
                <a16:creationId xmlns:a16="http://schemas.microsoft.com/office/drawing/2014/main" id="{0C7D032A-AE09-3AAA-6BED-5A32D95BAD64}"/>
              </a:ext>
            </a:extLst>
          </p:cNvPr>
          <p:cNvSpPr>
            <a:spLocks noGrp="1"/>
          </p:cNvSpPr>
          <p:nvPr>
            <p:ph type="title"/>
          </p:nvPr>
        </p:nvSpPr>
        <p:spPr>
          <a:xfrm>
            <a:off x="637489" y="258661"/>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1" name="TextBox 10">
            <a:extLst>
              <a:ext uri="{FF2B5EF4-FFF2-40B4-BE49-F238E27FC236}">
                <a16:creationId xmlns:a16="http://schemas.microsoft.com/office/drawing/2014/main" id="{3CADB8C4-E5B2-6BC6-6931-E9C29BDA304B}"/>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(LIME):</a:t>
            </a:r>
          </a:p>
        </p:txBody>
      </p:sp>
    </p:spTree>
    <p:extLst>
      <p:ext uri="{BB962C8B-B14F-4D97-AF65-F5344CB8AC3E}">
        <p14:creationId xmlns:p14="http://schemas.microsoft.com/office/powerpoint/2010/main" val="3219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FB47-B464-88DB-8529-4B5E39F927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04BC0A-3323-26C8-0CFA-BC2E07818CC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19</a:t>
            </a:fld>
            <a:endParaRPr lang="en-US" dirty="0"/>
          </a:p>
        </p:txBody>
      </p:sp>
      <p:sp>
        <p:nvSpPr>
          <p:cNvPr id="3" name="TextBox 2">
            <a:extLst>
              <a:ext uri="{FF2B5EF4-FFF2-40B4-BE49-F238E27FC236}">
                <a16:creationId xmlns:a16="http://schemas.microsoft.com/office/drawing/2014/main" id="{E11A395E-6C9A-2FF9-184C-E3BC6034290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945AF8-A8F5-7779-6BF4-42296E2C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831" y="1805776"/>
            <a:ext cx="8422769" cy="4381171"/>
          </a:xfrm>
          <a:prstGeom prst="rect">
            <a:avLst/>
          </a:prstGeom>
        </p:spPr>
      </p:pic>
      <p:sp>
        <p:nvSpPr>
          <p:cNvPr id="9" name="Title 1">
            <a:extLst>
              <a:ext uri="{FF2B5EF4-FFF2-40B4-BE49-F238E27FC236}">
                <a16:creationId xmlns:a16="http://schemas.microsoft.com/office/drawing/2014/main" id="{6B916A99-AF9B-16B0-9E20-F8671ADDED4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E972E76-FF55-E167-61E9-7ECE6CF86323}"/>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(SHAP):</a:t>
            </a:r>
          </a:p>
        </p:txBody>
      </p:sp>
    </p:spTree>
    <p:extLst>
      <p:ext uri="{BB962C8B-B14F-4D97-AF65-F5344CB8AC3E}">
        <p14:creationId xmlns:p14="http://schemas.microsoft.com/office/powerpoint/2010/main" val="20353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Outline</a:t>
            </a:r>
            <a:endParaRPr lang="en-US" dirty="0">
              <a:solidFill>
                <a:srgbClr val="7030A0"/>
              </a:solidFill>
            </a:endParaRPr>
          </a:p>
        </p:txBody>
      </p:sp>
      <p:sp>
        <p:nvSpPr>
          <p:cNvPr id="3" name="Content Placeholder 2"/>
          <p:cNvSpPr>
            <a:spLocks noGrp="1"/>
          </p:cNvSpPr>
          <p:nvPr>
            <p:ph sz="quarter" idx="13"/>
          </p:nvPr>
        </p:nvSpPr>
        <p:spPr/>
        <p:txBody>
          <a:bodyPr>
            <a:normAutofit fontScale="92500" lnSpcReduction="10000"/>
          </a:bodyPr>
          <a:lstStyle/>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Introduction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Objective</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Background Study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Gap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Methodology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Results &amp;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Novelty of the Work</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Sample Dataset &amp; Expected Output</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Web Interface </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Conclusion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References</a:t>
            </a:r>
          </a:p>
          <a:p>
            <a:pPr>
              <a:buNone/>
            </a:pPr>
            <a:endParaRPr lang="en-US" dirty="0"/>
          </a:p>
        </p:txBody>
      </p:sp>
      <p:sp>
        <p:nvSpPr>
          <p:cNvPr id="4" name="Slide Number Placeholder 3"/>
          <p:cNvSpPr>
            <a:spLocks noGrp="1"/>
          </p:cNvSpPr>
          <p:nvPr>
            <p:ph type="sldNum" sz="quarter" idx="16"/>
          </p:nvPr>
        </p:nvSpPr>
        <p:spPr>
          <a:xfrm>
            <a:off x="9296400" y="5989637"/>
            <a:ext cx="2844800" cy="365125"/>
          </a:xfrm>
        </p:spPr>
        <p:txBody>
          <a:bodyPr/>
          <a:lstStyle/>
          <a:p>
            <a:pPr>
              <a:defRPr/>
            </a:pPr>
            <a:fld id="{4CD333A3-7515-47B8-9EDC-EE0892D9C861}" type="slidenum">
              <a:rPr lang="en-US" smtClean="0"/>
              <a:pPr>
                <a:defRPr/>
              </a:pPr>
              <a:t>2</a:t>
            </a:fld>
            <a:endParaRPr lang="en-US"/>
          </a:p>
        </p:txBody>
      </p:sp>
      <p:sp>
        <p:nvSpPr>
          <p:cNvPr id="5" name="TextBox 4">
            <a:extLst>
              <a:ext uri="{FF2B5EF4-FFF2-40B4-BE49-F238E27FC236}">
                <a16:creationId xmlns:a16="http://schemas.microsoft.com/office/drawing/2014/main" id="{1174EFF0-3D03-C0F9-F0D4-A9D3482709F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E0E3-CD7B-438B-1A23-0167842593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35F7BE-F4F6-C4DC-AF6E-A54BACD3E53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20</a:t>
            </a:fld>
            <a:endParaRPr lang="en-US" dirty="0"/>
          </a:p>
        </p:txBody>
      </p:sp>
      <p:sp>
        <p:nvSpPr>
          <p:cNvPr id="3" name="TextBox 2">
            <a:extLst>
              <a:ext uri="{FF2B5EF4-FFF2-40B4-BE49-F238E27FC236}">
                <a16:creationId xmlns:a16="http://schemas.microsoft.com/office/drawing/2014/main" id="{5FB5F77A-DAA0-86BF-D283-BB0550C59B5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DF732EFA-20C2-FA42-A636-491D007B96E9}"/>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5" name="Picture 4">
            <a:extLst>
              <a:ext uri="{FF2B5EF4-FFF2-40B4-BE49-F238E27FC236}">
                <a16:creationId xmlns:a16="http://schemas.microsoft.com/office/drawing/2014/main" id="{BC92A9EF-0DF6-A0E2-030E-ACB55B577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513" y="1530172"/>
            <a:ext cx="10080487" cy="3885775"/>
          </a:xfrm>
          <a:prstGeom prst="rect">
            <a:avLst/>
          </a:prstGeom>
        </p:spPr>
      </p:pic>
      <p:sp>
        <p:nvSpPr>
          <p:cNvPr id="7" name="TextBox 6">
            <a:extLst>
              <a:ext uri="{FF2B5EF4-FFF2-40B4-BE49-F238E27FC236}">
                <a16:creationId xmlns:a16="http://schemas.microsoft.com/office/drawing/2014/main" id="{5393F8F5-2736-DDDF-F34C-A4891C8B3542}"/>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spTree>
    <p:extLst>
      <p:ext uri="{BB962C8B-B14F-4D97-AF65-F5344CB8AC3E}">
        <p14:creationId xmlns:p14="http://schemas.microsoft.com/office/powerpoint/2010/main" val="365163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8119-4868-D37E-23A6-990CF6F01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B770B7-1FDA-B5AE-197E-BA8F1AD04817}"/>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21</a:t>
            </a:fld>
            <a:endParaRPr lang="en-US" dirty="0"/>
          </a:p>
        </p:txBody>
      </p:sp>
      <p:sp>
        <p:nvSpPr>
          <p:cNvPr id="3" name="TextBox 2">
            <a:extLst>
              <a:ext uri="{FF2B5EF4-FFF2-40B4-BE49-F238E27FC236}">
                <a16:creationId xmlns:a16="http://schemas.microsoft.com/office/drawing/2014/main" id="{813BB09F-39DC-F023-C230-D0DD5A3B9F3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0FBE8D04-7B9A-C390-E131-7021D2891AB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6" name="Picture 5">
            <a:extLst>
              <a:ext uri="{FF2B5EF4-FFF2-40B4-BE49-F238E27FC236}">
                <a16:creationId xmlns:a16="http://schemas.microsoft.com/office/drawing/2014/main" id="{5845363A-6BB8-32FF-8312-9496BEBB2D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254" y="1075465"/>
            <a:ext cx="5509491" cy="4832601"/>
          </a:xfrm>
          <a:prstGeom prst="rect">
            <a:avLst/>
          </a:prstGeom>
        </p:spPr>
      </p:pic>
      <p:sp>
        <p:nvSpPr>
          <p:cNvPr id="7" name="TextBox 6">
            <a:extLst>
              <a:ext uri="{FF2B5EF4-FFF2-40B4-BE49-F238E27FC236}">
                <a16:creationId xmlns:a16="http://schemas.microsoft.com/office/drawing/2014/main" id="{D07E8367-7010-675F-3330-667F2BDA878A}"/>
              </a:ext>
            </a:extLst>
          </p:cNvPr>
          <p:cNvSpPr txBox="1"/>
          <p:nvPr/>
        </p:nvSpPr>
        <p:spPr>
          <a:xfrm>
            <a:off x="3429000" y="5975601"/>
            <a:ext cx="5604387" cy="369332"/>
          </a:xfrm>
          <a:prstGeom prst="rect">
            <a:avLst/>
          </a:prstGeom>
          <a:noFill/>
        </p:spPr>
        <p:txBody>
          <a:bodyPr wrap="square" rtlCol="0">
            <a:spAutoFit/>
          </a:bodyPr>
          <a:lstStyle/>
          <a:p>
            <a:r>
              <a:rPr lang="en-US" dirty="0"/>
              <a:t>Figure: Misclassification Matrix – Ensemble Model</a:t>
            </a:r>
          </a:p>
        </p:txBody>
      </p:sp>
    </p:spTree>
    <p:extLst>
      <p:ext uri="{BB962C8B-B14F-4D97-AF65-F5344CB8AC3E}">
        <p14:creationId xmlns:p14="http://schemas.microsoft.com/office/powerpoint/2010/main" val="24413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A7D7-7666-4510-5350-7EDCE0453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5054D-0102-1FA0-3ABA-EDB4C30B47F4}"/>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DEC0AF6D-678A-04F8-6ED3-D4E1CF5184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22</a:t>
            </a:fld>
            <a:endParaRPr lang="en-US" dirty="0"/>
          </a:p>
        </p:txBody>
      </p:sp>
      <p:sp>
        <p:nvSpPr>
          <p:cNvPr id="3" name="TextBox 2">
            <a:extLst>
              <a:ext uri="{FF2B5EF4-FFF2-40B4-BE49-F238E27FC236}">
                <a16:creationId xmlns:a16="http://schemas.microsoft.com/office/drawing/2014/main" id="{C09943CA-E305-4E8B-6023-6246CF606D8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8" name="Table 7">
            <a:extLst>
              <a:ext uri="{FF2B5EF4-FFF2-40B4-BE49-F238E27FC236}">
                <a16:creationId xmlns:a16="http://schemas.microsoft.com/office/drawing/2014/main" id="{490B8067-F9D3-BD53-8CDA-D0642A7C082C}"/>
              </a:ext>
            </a:extLst>
          </p:cNvPr>
          <p:cNvGraphicFramePr>
            <a:graphicFrameLocks noGrp="1"/>
          </p:cNvGraphicFramePr>
          <p:nvPr>
            <p:extLst>
              <p:ext uri="{D42A27DB-BD31-4B8C-83A1-F6EECF244321}">
                <p14:modId xmlns:p14="http://schemas.microsoft.com/office/powerpoint/2010/main" val="2742854325"/>
              </p:ext>
            </p:extLst>
          </p:nvPr>
        </p:nvGraphicFramePr>
        <p:xfrm>
          <a:off x="998220" y="2789222"/>
          <a:ext cx="10287000" cy="3412698"/>
        </p:xfrm>
        <a:graphic>
          <a:graphicData uri="http://schemas.openxmlformats.org/drawingml/2006/table">
            <a:tbl>
              <a:tblPr/>
              <a:tblGrid>
                <a:gridCol w="1913860">
                  <a:extLst>
                    <a:ext uri="{9D8B030D-6E8A-4147-A177-3AD203B41FA5}">
                      <a16:colId xmlns:a16="http://schemas.microsoft.com/office/drawing/2014/main" val="2168203319"/>
                    </a:ext>
                  </a:extLst>
                </a:gridCol>
                <a:gridCol w="1452483">
                  <a:extLst>
                    <a:ext uri="{9D8B030D-6E8A-4147-A177-3AD203B41FA5}">
                      <a16:colId xmlns:a16="http://schemas.microsoft.com/office/drawing/2014/main" val="3778501399"/>
                    </a:ext>
                  </a:extLst>
                </a:gridCol>
                <a:gridCol w="1503748">
                  <a:extLst>
                    <a:ext uri="{9D8B030D-6E8A-4147-A177-3AD203B41FA5}">
                      <a16:colId xmlns:a16="http://schemas.microsoft.com/office/drawing/2014/main" val="319179653"/>
                    </a:ext>
                  </a:extLst>
                </a:gridCol>
                <a:gridCol w="1520836">
                  <a:extLst>
                    <a:ext uri="{9D8B030D-6E8A-4147-A177-3AD203B41FA5}">
                      <a16:colId xmlns:a16="http://schemas.microsoft.com/office/drawing/2014/main" val="2193190342"/>
                    </a:ext>
                  </a:extLst>
                </a:gridCol>
                <a:gridCol w="1230339">
                  <a:extLst>
                    <a:ext uri="{9D8B030D-6E8A-4147-A177-3AD203B41FA5}">
                      <a16:colId xmlns:a16="http://schemas.microsoft.com/office/drawing/2014/main" val="1248705118"/>
                    </a:ext>
                  </a:extLst>
                </a:gridCol>
                <a:gridCol w="1179075">
                  <a:extLst>
                    <a:ext uri="{9D8B030D-6E8A-4147-A177-3AD203B41FA5}">
                      <a16:colId xmlns:a16="http://schemas.microsoft.com/office/drawing/2014/main" val="3253153894"/>
                    </a:ext>
                  </a:extLst>
                </a:gridCol>
                <a:gridCol w="1486659">
                  <a:extLst>
                    <a:ext uri="{9D8B030D-6E8A-4147-A177-3AD203B41FA5}">
                      <a16:colId xmlns:a16="http://schemas.microsoft.com/office/drawing/2014/main" val="1755495706"/>
                    </a:ext>
                  </a:extLst>
                </a:gridCol>
              </a:tblGrid>
              <a:tr h="533401">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Model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F1-Score</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Accuracy</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Precision</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Recall</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MCC</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Cohen's Kappa</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72296221"/>
                  </a:ext>
                </a:extLst>
              </a:tr>
              <a:tr h="505342">
                <a:tc>
                  <a:txBody>
                    <a:bodyPr/>
                    <a:lstStyle/>
                    <a:p>
                      <a:pPr rtl="0" fontAlgn="t">
                        <a:buNone/>
                      </a:pPr>
                      <a:r>
                        <a:rPr lang="en-US" sz="1400" b="1" i="0" u="none" strike="noStrike" dirty="0" err="1">
                          <a:solidFill>
                            <a:srgbClr val="000000"/>
                          </a:solidFill>
                          <a:effectLst/>
                          <a:latin typeface="Century" panose="02040604050505020304" pitchFamily="18" charset="0"/>
                        </a:rPr>
                        <a:t>PubMedBERT</a:t>
                      </a:r>
                      <a:r>
                        <a:rPr lang="en-US" sz="1400" b="1" i="0" u="none" strike="noStrike" dirty="0">
                          <a:solidFill>
                            <a:srgbClr val="000000"/>
                          </a:solidFill>
                          <a:effectLst/>
                          <a:latin typeface="Century" panose="02040604050505020304" pitchFamily="18" charset="0"/>
                        </a:rPr>
                        <a:t> (Full Biomedical Pre-training)</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dirty="0">
                          <a:solidFill>
                            <a:srgbClr val="000000"/>
                          </a:solidFill>
                          <a:effectLst/>
                          <a:latin typeface="Century" panose="02040604050505020304" pitchFamily="18" charset="0"/>
                        </a:rPr>
                        <a:t>97.80%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98.10%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976634698"/>
                  </a:ext>
                </a:extLst>
              </a:tr>
              <a:tr h="470845">
                <a:tc>
                  <a:txBody>
                    <a:bodyPr/>
                    <a:lstStyle/>
                    <a:p>
                      <a:pPr rtl="0" fontAlgn="t">
                        <a:buNone/>
                      </a:pPr>
                      <a:r>
                        <a:rPr lang="en-US" sz="1400" b="0" i="0" u="none" strike="noStrike" dirty="0" err="1">
                          <a:solidFill>
                            <a:srgbClr val="000000"/>
                          </a:solidFill>
                          <a:effectLst/>
                          <a:latin typeface="Century" panose="02040604050505020304" pitchFamily="18" charset="0"/>
                        </a:rPr>
                        <a:t>RoBERTa</a:t>
                      </a:r>
                      <a:r>
                        <a:rPr lang="en-US" sz="1400" b="0" i="0" u="none" strike="noStrike" dirty="0">
                          <a:solidFill>
                            <a:srgbClr val="000000"/>
                          </a:solidFill>
                          <a:effectLst/>
                          <a:latin typeface="Century" panose="02040604050505020304" pitchFamily="18" charset="0"/>
                        </a:rPr>
                        <a:t> (General)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97.79%</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98.10%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4015702355"/>
                  </a:ext>
                </a:extLst>
              </a:tr>
              <a:tr h="443555">
                <a:tc>
                  <a:txBody>
                    <a:bodyPr/>
                    <a:lstStyle/>
                    <a:p>
                      <a:pPr rtl="0" fontAlgn="t">
                        <a:buNone/>
                      </a:pPr>
                      <a:r>
                        <a:rPr lang="en-US" sz="1400" b="0" i="0" u="none" strike="noStrike">
                          <a:solidFill>
                            <a:srgbClr val="000000"/>
                          </a:solidFill>
                          <a:effectLst/>
                          <a:latin typeface="Century" panose="02040604050505020304" pitchFamily="18" charset="0"/>
                        </a:rPr>
                        <a:t>DistilBERT</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96.80%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959094411"/>
                  </a:ext>
                </a:extLst>
              </a:tr>
              <a:tr h="381000">
                <a:tc>
                  <a:txBody>
                    <a:bodyPr/>
                    <a:lstStyle/>
                    <a:p>
                      <a:pPr rtl="0" fontAlgn="t">
                        <a:buNone/>
                      </a:pPr>
                      <a:r>
                        <a:rPr lang="en-US" sz="1400" b="0" i="0" u="none" strike="noStrike" dirty="0" err="1">
                          <a:solidFill>
                            <a:srgbClr val="000000"/>
                          </a:solidFill>
                          <a:effectLst/>
                          <a:latin typeface="Century" panose="02040604050505020304" pitchFamily="18" charset="0"/>
                        </a:rPr>
                        <a:t>ClinicalBERT</a:t>
                      </a:r>
                      <a:r>
                        <a:rPr lang="en-US" sz="1400" b="0" i="0" u="none" strike="noStrike" dirty="0">
                          <a:solidFill>
                            <a:srgbClr val="000000"/>
                          </a:solidFill>
                          <a:effectLst/>
                          <a:latin typeface="Century" panose="02040604050505020304" pitchFamily="18" charset="0"/>
                        </a:rPr>
                        <a:t> (Clinical)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96.05%</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96.47%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2708922964"/>
                  </a:ext>
                </a:extLst>
              </a:tr>
              <a:tr h="644097">
                <a:tc>
                  <a:txBody>
                    <a:bodyPr/>
                    <a:lstStyle/>
                    <a:p>
                      <a:pPr rtl="0" fontAlgn="t">
                        <a:buNone/>
                      </a:pPr>
                      <a:r>
                        <a:rPr lang="en-US" sz="1400" b="0" i="0" u="none" strike="noStrike" dirty="0" err="1">
                          <a:solidFill>
                            <a:srgbClr val="000000"/>
                          </a:solidFill>
                          <a:effectLst/>
                          <a:latin typeface="Century" panose="02040604050505020304" pitchFamily="18" charset="0"/>
                        </a:rPr>
                        <a:t>BioBERT</a:t>
                      </a:r>
                      <a:r>
                        <a:rPr lang="en-US" sz="1400" b="0" i="0" u="none" strike="noStrike" dirty="0">
                          <a:solidFill>
                            <a:srgbClr val="000000"/>
                          </a:solidFill>
                          <a:effectLst/>
                          <a:latin typeface="Century" panose="02040604050505020304" pitchFamily="18" charset="0"/>
                        </a:rPr>
                        <a:t> (Biomedical)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0.9548</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252357014"/>
                  </a:ext>
                </a:extLst>
              </a:tr>
            </a:tbl>
          </a:graphicData>
        </a:graphic>
      </p:graphicFrame>
      <p:sp>
        <p:nvSpPr>
          <p:cNvPr id="9" name="TextBox 8">
            <a:extLst>
              <a:ext uri="{FF2B5EF4-FFF2-40B4-BE49-F238E27FC236}">
                <a16:creationId xmlns:a16="http://schemas.microsoft.com/office/drawing/2014/main" id="{7FB870F9-41ED-E48D-0D0E-ED3E57353A81}"/>
              </a:ext>
            </a:extLst>
          </p:cNvPr>
          <p:cNvSpPr txBox="1"/>
          <p:nvPr/>
        </p:nvSpPr>
        <p:spPr>
          <a:xfrm>
            <a:off x="914400" y="2394008"/>
            <a:ext cx="7010400" cy="369332"/>
          </a:xfrm>
          <a:prstGeom prst="rect">
            <a:avLst/>
          </a:prstGeom>
          <a:noFill/>
        </p:spPr>
        <p:txBody>
          <a:bodyPr wrap="square" rtlCol="0">
            <a:spAutoFit/>
          </a:bodyPr>
          <a:lstStyle/>
          <a:p>
            <a:r>
              <a:rPr lang="en-US" b="1" dirty="0"/>
              <a:t>Table: </a:t>
            </a:r>
            <a:r>
              <a:rPr lang="en-US" dirty="0"/>
              <a:t>Deep Learning Models Performance</a:t>
            </a:r>
          </a:p>
        </p:txBody>
      </p:sp>
      <p:sp>
        <p:nvSpPr>
          <p:cNvPr id="10" name="TextBox 9">
            <a:extLst>
              <a:ext uri="{FF2B5EF4-FFF2-40B4-BE49-F238E27FC236}">
                <a16:creationId xmlns:a16="http://schemas.microsoft.com/office/drawing/2014/main" id="{DA805AF1-5B25-64B1-B30B-41D3B40FEEF5}"/>
              </a:ext>
            </a:extLst>
          </p:cNvPr>
          <p:cNvSpPr txBox="1"/>
          <p:nvPr/>
        </p:nvSpPr>
        <p:spPr>
          <a:xfrm>
            <a:off x="998220" y="1177687"/>
            <a:ext cx="10744200" cy="923330"/>
          </a:xfrm>
          <a:prstGeom prst="rect">
            <a:avLst/>
          </a:prstGeom>
          <a:noFill/>
        </p:spPr>
        <p:txBody>
          <a:bodyPr wrap="square" rtlCol="0">
            <a:spAutoFit/>
          </a:bodyPr>
          <a:lstStyle/>
          <a:p>
            <a:r>
              <a:rPr lang="en-US" b="1" dirty="0"/>
              <a:t>Why Integrate Deep Learning?</a:t>
            </a:r>
            <a:br>
              <a:rPr lang="en-US" dirty="0"/>
            </a:br>
            <a:r>
              <a:rPr lang="en-US" dirty="0"/>
              <a:t>To identify the most accurate Transformer model for handling complex, low-confidence queries that the Machine Learning layer could not resolve.</a:t>
            </a:r>
          </a:p>
        </p:txBody>
      </p:sp>
    </p:spTree>
    <p:extLst>
      <p:ext uri="{BB962C8B-B14F-4D97-AF65-F5344CB8AC3E}">
        <p14:creationId xmlns:p14="http://schemas.microsoft.com/office/powerpoint/2010/main" val="874338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299D-8D33-FDF9-4E26-9302BC037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457D-144F-C50D-E85A-AE17A0EEBE1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62A9D-AC6D-874D-4272-2DA479EAAE0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23</a:t>
            </a:fld>
            <a:endParaRPr lang="en-US" dirty="0"/>
          </a:p>
        </p:txBody>
      </p:sp>
      <p:sp>
        <p:nvSpPr>
          <p:cNvPr id="3" name="TextBox 2">
            <a:extLst>
              <a:ext uri="{FF2B5EF4-FFF2-40B4-BE49-F238E27FC236}">
                <a16:creationId xmlns:a16="http://schemas.microsoft.com/office/drawing/2014/main" id="{41316242-D7EB-EBF2-9B42-FA01391A616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AD8854DB-97EA-03DE-1846-C6EDC843C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15872"/>
            <a:ext cx="10444921" cy="4026255"/>
          </a:xfrm>
          <a:prstGeom prst="rect">
            <a:avLst/>
          </a:prstGeom>
        </p:spPr>
      </p:pic>
      <p:sp>
        <p:nvSpPr>
          <p:cNvPr id="6" name="TextBox 5">
            <a:extLst>
              <a:ext uri="{FF2B5EF4-FFF2-40B4-BE49-F238E27FC236}">
                <a16:creationId xmlns:a16="http://schemas.microsoft.com/office/drawing/2014/main" id="{837603C4-5512-D90C-7D96-0B22AD3132B4}"/>
              </a:ext>
            </a:extLst>
          </p:cNvPr>
          <p:cNvSpPr txBox="1"/>
          <p:nvPr/>
        </p:nvSpPr>
        <p:spPr>
          <a:xfrm>
            <a:off x="1618011" y="5747265"/>
            <a:ext cx="9829800" cy="369332"/>
          </a:xfrm>
          <a:prstGeom prst="rect">
            <a:avLst/>
          </a:prstGeom>
          <a:noFill/>
        </p:spPr>
        <p:txBody>
          <a:bodyPr wrap="square" rtlCol="0">
            <a:spAutoFit/>
          </a:bodyPr>
          <a:lstStyle/>
          <a:p>
            <a:r>
              <a:rPr lang="en-US" dirty="0"/>
              <a:t>Figure: (A) Normalized Confusion Matrix and (B) Multi-Class ROC Curves – </a:t>
            </a:r>
            <a:r>
              <a:rPr lang="en-US" dirty="0" err="1"/>
              <a:t>PubMedBERT</a:t>
            </a:r>
            <a:endParaRPr lang="en-US" dirty="0"/>
          </a:p>
        </p:txBody>
      </p:sp>
    </p:spTree>
    <p:extLst>
      <p:ext uri="{BB962C8B-B14F-4D97-AF65-F5344CB8AC3E}">
        <p14:creationId xmlns:p14="http://schemas.microsoft.com/office/powerpoint/2010/main" val="193907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E644-2B73-1027-C227-6D5F67756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97A22-F9FB-AC73-4462-70A033F3426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CF465C06-FA08-44C1-4F5F-8E7621F5B638}"/>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24</a:t>
            </a:fld>
            <a:endParaRPr lang="en-US" dirty="0"/>
          </a:p>
        </p:txBody>
      </p:sp>
      <p:sp>
        <p:nvSpPr>
          <p:cNvPr id="3" name="TextBox 2">
            <a:extLst>
              <a:ext uri="{FF2B5EF4-FFF2-40B4-BE49-F238E27FC236}">
                <a16:creationId xmlns:a16="http://schemas.microsoft.com/office/drawing/2014/main" id="{E257A8D0-8DEF-74EE-E11C-DC1B0F3EC4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3CB8A58-8939-015C-53AB-63FC2EECA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73794"/>
            <a:ext cx="10820400" cy="3641798"/>
          </a:xfrm>
          <a:prstGeom prst="rect">
            <a:avLst/>
          </a:prstGeom>
        </p:spPr>
      </p:pic>
      <p:sp>
        <p:nvSpPr>
          <p:cNvPr id="7" name="TextBox 6">
            <a:extLst>
              <a:ext uri="{FF2B5EF4-FFF2-40B4-BE49-F238E27FC236}">
                <a16:creationId xmlns:a16="http://schemas.microsoft.com/office/drawing/2014/main" id="{B67BD0D0-8011-3E1A-5989-CBD1872EB781}"/>
              </a:ext>
            </a:extLst>
          </p:cNvPr>
          <p:cNvSpPr txBox="1"/>
          <p:nvPr/>
        </p:nvSpPr>
        <p:spPr>
          <a:xfrm>
            <a:off x="1752600" y="5578664"/>
            <a:ext cx="9829800" cy="369332"/>
          </a:xfrm>
          <a:prstGeom prst="rect">
            <a:avLst/>
          </a:prstGeom>
          <a:noFill/>
        </p:spPr>
        <p:txBody>
          <a:bodyPr wrap="square" rtlCol="0">
            <a:spAutoFit/>
          </a:bodyPr>
          <a:lstStyle/>
          <a:p>
            <a:r>
              <a:rPr lang="en-US" dirty="0"/>
              <a:t>Figure: (A) DL Model F1 Score Comparison and (B) Multi-Metric Performance Heatmap</a:t>
            </a:r>
          </a:p>
        </p:txBody>
      </p:sp>
    </p:spTree>
    <p:extLst>
      <p:ext uri="{BB962C8B-B14F-4D97-AF65-F5344CB8AC3E}">
        <p14:creationId xmlns:p14="http://schemas.microsoft.com/office/powerpoint/2010/main" val="928182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19151-EE65-F867-548A-B5254C265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EC504-1BCF-FA96-37EA-488F9CF51DFA}"/>
              </a:ext>
            </a:extLst>
          </p:cNvPr>
          <p:cNvSpPr>
            <a:spLocks noGrp="1"/>
          </p:cNvSpPr>
          <p:nvPr>
            <p:ph type="title"/>
          </p:nvPr>
        </p:nvSpPr>
        <p:spPr>
          <a:xfrm>
            <a:off x="1219200" y="274638"/>
            <a:ext cx="10515600" cy="868362"/>
          </a:xfrm>
        </p:spPr>
        <p:txBody>
          <a:bodyPr>
            <a:normAutofit/>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C1A6456-7733-64E4-CE7E-587E40E8F8DC}"/>
              </a:ext>
            </a:extLst>
          </p:cNvPr>
          <p:cNvSpPr>
            <a:spLocks noGrp="1"/>
          </p:cNvSpPr>
          <p:nvPr>
            <p:ph type="sldNum" sz="quarter" idx="16"/>
          </p:nvPr>
        </p:nvSpPr>
        <p:spPr>
          <a:xfrm>
            <a:off x="9347200" y="6017676"/>
            <a:ext cx="2844800" cy="365125"/>
          </a:xfrm>
        </p:spPr>
        <p:txBody>
          <a:bodyPr/>
          <a:lstStyle/>
          <a:p>
            <a:pPr>
              <a:defRPr/>
            </a:pPr>
            <a:fld id="{4CD333A3-7515-47B8-9EDC-EE0892D9C861}" type="slidenum">
              <a:rPr lang="en-US" smtClean="0"/>
              <a:pPr>
                <a:defRPr/>
              </a:pPr>
              <a:t>25</a:t>
            </a:fld>
            <a:endParaRPr lang="en-US" dirty="0"/>
          </a:p>
        </p:txBody>
      </p:sp>
      <p:sp>
        <p:nvSpPr>
          <p:cNvPr id="5" name="TextBox 4">
            <a:extLst>
              <a:ext uri="{FF2B5EF4-FFF2-40B4-BE49-F238E27FC236}">
                <a16:creationId xmlns:a16="http://schemas.microsoft.com/office/drawing/2014/main" id="{F6B14FC1-F67E-8203-7D5B-416E642361A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3" name="Picture 2">
            <a:extLst>
              <a:ext uri="{FF2B5EF4-FFF2-40B4-BE49-F238E27FC236}">
                <a16:creationId xmlns:a16="http://schemas.microsoft.com/office/drawing/2014/main" id="{7C9062EF-0BDF-FE72-8D77-3CDEB3454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692" y="1155192"/>
            <a:ext cx="5436616" cy="4338310"/>
          </a:xfrm>
          <a:prstGeom prst="rect">
            <a:avLst/>
          </a:prstGeom>
        </p:spPr>
      </p:pic>
      <p:sp>
        <p:nvSpPr>
          <p:cNvPr id="6" name="TextBox 5">
            <a:extLst>
              <a:ext uri="{FF2B5EF4-FFF2-40B4-BE49-F238E27FC236}">
                <a16:creationId xmlns:a16="http://schemas.microsoft.com/office/drawing/2014/main" id="{8D365644-F582-7B26-69AD-56764259B679}"/>
              </a:ext>
            </a:extLst>
          </p:cNvPr>
          <p:cNvSpPr txBox="1"/>
          <p:nvPr/>
        </p:nvSpPr>
        <p:spPr>
          <a:xfrm>
            <a:off x="3556000" y="5648344"/>
            <a:ext cx="5842000" cy="369332"/>
          </a:xfrm>
          <a:prstGeom prst="rect">
            <a:avLst/>
          </a:prstGeom>
          <a:noFill/>
        </p:spPr>
        <p:txBody>
          <a:bodyPr wrap="square" rtlCol="0">
            <a:spAutoFit/>
          </a:bodyPr>
          <a:lstStyle/>
          <a:p>
            <a:r>
              <a:rPr lang="en-US" dirty="0"/>
              <a:t>Figure: Precision–Recall Curves – </a:t>
            </a:r>
            <a:r>
              <a:rPr lang="en-US" dirty="0" err="1"/>
              <a:t>PubMedBERT</a:t>
            </a:r>
            <a:endParaRPr lang="en-US" dirty="0"/>
          </a:p>
        </p:txBody>
      </p:sp>
    </p:spTree>
    <p:extLst>
      <p:ext uri="{BB962C8B-B14F-4D97-AF65-F5344CB8AC3E}">
        <p14:creationId xmlns:p14="http://schemas.microsoft.com/office/powerpoint/2010/main" val="386450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9FB13-4DCF-51C4-F73D-381DD5224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14B46-BCE2-4A20-6D9F-9B1B0AA4F7B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64F29B47-99C2-51A2-A4C3-A1861567C92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26</a:t>
            </a:fld>
            <a:endParaRPr lang="en-US" dirty="0"/>
          </a:p>
        </p:txBody>
      </p:sp>
      <p:sp>
        <p:nvSpPr>
          <p:cNvPr id="3" name="TextBox 2">
            <a:extLst>
              <a:ext uri="{FF2B5EF4-FFF2-40B4-BE49-F238E27FC236}">
                <a16:creationId xmlns:a16="http://schemas.microsoft.com/office/drawing/2014/main" id="{3BC38DD1-4D49-5D32-8367-E84B1910E94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graph of a graph of a graph">
            <a:extLst>
              <a:ext uri="{FF2B5EF4-FFF2-40B4-BE49-F238E27FC236}">
                <a16:creationId xmlns:a16="http://schemas.microsoft.com/office/drawing/2014/main" id="{97640D4E-F0E2-EA79-6683-21CD348594F5}"/>
              </a:ext>
            </a:extLst>
          </p:cNvPr>
          <p:cNvPicPr>
            <a:picLocks noChangeAspect="1"/>
          </p:cNvPicPr>
          <p:nvPr/>
        </p:nvPicPr>
        <p:blipFill>
          <a:blip r:embed="rId2"/>
          <a:srcRect l="684" t="412"/>
          <a:stretch>
            <a:fillRect/>
          </a:stretch>
        </p:blipFill>
        <p:spPr>
          <a:xfrm>
            <a:off x="564356" y="1605631"/>
            <a:ext cx="11063287" cy="3519771"/>
          </a:xfrm>
          <a:prstGeom prst="rect">
            <a:avLst/>
          </a:prstGeom>
        </p:spPr>
      </p:pic>
      <p:sp>
        <p:nvSpPr>
          <p:cNvPr id="8" name="TextBox 7">
            <a:extLst>
              <a:ext uri="{FF2B5EF4-FFF2-40B4-BE49-F238E27FC236}">
                <a16:creationId xmlns:a16="http://schemas.microsoft.com/office/drawing/2014/main" id="{017FE1B2-3A1E-1BB4-11A5-AD538117D47A}"/>
              </a:ext>
            </a:extLst>
          </p:cNvPr>
          <p:cNvSpPr txBox="1"/>
          <p:nvPr/>
        </p:nvSpPr>
        <p:spPr>
          <a:xfrm>
            <a:off x="2438400" y="5234354"/>
            <a:ext cx="86487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Training Loss and Accuracy Curves for </a:t>
            </a:r>
            <a:r>
              <a:rPr lang="en-US" sz="1800" b="0" i="0" u="none" strike="noStrike" dirty="0" err="1">
                <a:solidFill>
                  <a:srgbClr val="000000"/>
                </a:solidFill>
                <a:effectLst/>
                <a:latin typeface="Arial" panose="020B0604020202020204" pitchFamily="34" charset="0"/>
                <a:cs typeface="Arial" panose="020B0604020202020204" pitchFamily="34" charset="0"/>
              </a:rPr>
              <a:t>PubMedBERT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15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86E33-A8A8-B174-BE5C-96100BCA5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CC848-1F29-20C2-3806-9DD751FC26FD}"/>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7AEEDC20-87C1-FBEA-DDC4-D70928D2015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27</a:t>
            </a:fld>
            <a:endParaRPr lang="en-US" dirty="0"/>
          </a:p>
        </p:txBody>
      </p:sp>
      <p:sp>
        <p:nvSpPr>
          <p:cNvPr id="3" name="TextBox 2">
            <a:extLst>
              <a:ext uri="{FF2B5EF4-FFF2-40B4-BE49-F238E27FC236}">
                <a16:creationId xmlns:a16="http://schemas.microsoft.com/office/drawing/2014/main" id="{53E651BD-E684-D38D-94EB-F6DD98424CA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DE238A7-BF8F-BD1E-D3EE-13D0E8B0A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990600"/>
            <a:ext cx="9380482" cy="4648200"/>
          </a:xfrm>
          <a:prstGeom prst="rect">
            <a:avLst/>
          </a:prstGeom>
        </p:spPr>
      </p:pic>
      <p:sp>
        <p:nvSpPr>
          <p:cNvPr id="8" name="TextBox 7">
            <a:extLst>
              <a:ext uri="{FF2B5EF4-FFF2-40B4-BE49-F238E27FC236}">
                <a16:creationId xmlns:a16="http://schemas.microsoft.com/office/drawing/2014/main" id="{7799F72C-2559-1E73-26DE-8B35D4FB63E5}"/>
              </a:ext>
            </a:extLst>
          </p:cNvPr>
          <p:cNvSpPr txBox="1"/>
          <p:nvPr/>
        </p:nvSpPr>
        <p:spPr>
          <a:xfrm>
            <a:off x="3966341" y="5682734"/>
            <a:ext cx="46482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Model Convergence Comparison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37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7A2C-1AF0-FBA7-EB90-3F5D41FB9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B12E4-97FB-8D6D-C573-6F154B7BBB60}"/>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5F1047A2-DCF0-E15C-53F9-0ADEE07B03F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28</a:t>
            </a:fld>
            <a:endParaRPr lang="en-US" dirty="0"/>
          </a:p>
        </p:txBody>
      </p:sp>
      <p:sp>
        <p:nvSpPr>
          <p:cNvPr id="3" name="TextBox 2">
            <a:extLst>
              <a:ext uri="{FF2B5EF4-FFF2-40B4-BE49-F238E27FC236}">
                <a16:creationId xmlns:a16="http://schemas.microsoft.com/office/drawing/2014/main" id="{A2BFDB55-5FFE-ED71-362B-1941F54ABF4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D2479CA-9A09-E483-A80F-F14A0884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7787306" cy="4642272"/>
          </a:xfrm>
          <a:prstGeom prst="rect">
            <a:avLst/>
          </a:prstGeom>
        </p:spPr>
      </p:pic>
      <p:sp>
        <p:nvSpPr>
          <p:cNvPr id="7" name="TextBox 6">
            <a:extLst>
              <a:ext uri="{FF2B5EF4-FFF2-40B4-BE49-F238E27FC236}">
                <a16:creationId xmlns:a16="http://schemas.microsoft.com/office/drawing/2014/main" id="{C981D17F-90E3-6CC1-87B0-B5D4FD576EAC}"/>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(LIME):</a:t>
            </a:r>
          </a:p>
        </p:txBody>
      </p:sp>
    </p:spTree>
    <p:extLst>
      <p:ext uri="{BB962C8B-B14F-4D97-AF65-F5344CB8AC3E}">
        <p14:creationId xmlns:p14="http://schemas.microsoft.com/office/powerpoint/2010/main" val="21470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69C62-4FAD-CB50-19F0-6F49AAFF6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D40BA-AA51-F739-81B6-067B85AAC53E}"/>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0231C0DA-EB07-22EA-080F-545F164BDCF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29</a:t>
            </a:fld>
            <a:endParaRPr lang="en-US" dirty="0"/>
          </a:p>
        </p:txBody>
      </p:sp>
      <p:sp>
        <p:nvSpPr>
          <p:cNvPr id="3" name="TextBox 2">
            <a:extLst>
              <a:ext uri="{FF2B5EF4-FFF2-40B4-BE49-F238E27FC236}">
                <a16:creationId xmlns:a16="http://schemas.microsoft.com/office/drawing/2014/main" id="{7D1749F9-E0A6-B015-7B9B-D42E7D63B6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10" name="Picture 9" descr="A screenshot of a computer">
            <a:extLst>
              <a:ext uri="{FF2B5EF4-FFF2-40B4-BE49-F238E27FC236}">
                <a16:creationId xmlns:a16="http://schemas.microsoft.com/office/drawing/2014/main" id="{FD9519D9-C402-6985-4CBE-01C68088471B}"/>
              </a:ext>
            </a:extLst>
          </p:cNvPr>
          <p:cNvPicPr>
            <a:picLocks noChangeAspect="1"/>
          </p:cNvPicPr>
          <p:nvPr/>
        </p:nvPicPr>
        <p:blipFill>
          <a:blip r:embed="rId2"/>
          <a:stretch>
            <a:fillRect/>
          </a:stretch>
        </p:blipFill>
        <p:spPr>
          <a:xfrm>
            <a:off x="2821083" y="1676400"/>
            <a:ext cx="9195552" cy="4572534"/>
          </a:xfrm>
          <a:prstGeom prst="rect">
            <a:avLst/>
          </a:prstGeom>
        </p:spPr>
      </p:pic>
      <p:sp>
        <p:nvSpPr>
          <p:cNvPr id="11" name="TextBox 10">
            <a:extLst>
              <a:ext uri="{FF2B5EF4-FFF2-40B4-BE49-F238E27FC236}">
                <a16:creationId xmlns:a16="http://schemas.microsoft.com/office/drawing/2014/main" id="{271441E6-25E5-A65B-54C6-CABAE4478830}"/>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(SHAP):</a:t>
            </a:r>
          </a:p>
        </p:txBody>
      </p:sp>
    </p:spTree>
    <p:extLst>
      <p:ext uri="{BB962C8B-B14F-4D97-AF65-F5344CB8AC3E}">
        <p14:creationId xmlns:p14="http://schemas.microsoft.com/office/powerpoint/2010/main" val="385394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Introduction</a:t>
            </a:r>
            <a:endParaRPr lang="en-US" dirty="0">
              <a:solidFill>
                <a:srgbClr val="7030A0"/>
              </a:solidFill>
            </a:endParaRPr>
          </a:p>
        </p:txBody>
      </p:sp>
      <p:sp>
        <p:nvSpPr>
          <p:cNvPr id="4" name="Slide Number Placeholder 3"/>
          <p:cNvSpPr>
            <a:spLocks noGrp="1"/>
          </p:cNvSpPr>
          <p:nvPr>
            <p:ph type="sldNum" sz="quarter" idx="16"/>
          </p:nvPr>
        </p:nvSpPr>
        <p:spPr>
          <a:xfrm>
            <a:off x="9347200" y="6019800"/>
            <a:ext cx="2844800" cy="365125"/>
          </a:xfrm>
        </p:spPr>
        <p:txBody>
          <a:bodyPr/>
          <a:lstStyle/>
          <a:p>
            <a:pPr>
              <a:defRPr/>
            </a:pPr>
            <a:fld id="{4CD333A3-7515-47B8-9EDC-EE0892D9C861}" type="slidenum">
              <a:rPr lang="en-US" smtClean="0"/>
              <a:pPr>
                <a:defRPr/>
              </a:pPr>
              <a:t>3</a:t>
            </a:fld>
            <a:endParaRPr lang="en-US" dirty="0"/>
          </a:p>
        </p:txBody>
      </p:sp>
      <p:sp>
        <p:nvSpPr>
          <p:cNvPr id="5" name="TextBox 4">
            <a:extLst>
              <a:ext uri="{FF2B5EF4-FFF2-40B4-BE49-F238E27FC236}">
                <a16:creationId xmlns:a16="http://schemas.microsoft.com/office/drawing/2014/main" id="{301160C4-4E81-64AE-82AE-E159832FFEF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TextBox 2">
            <a:extLst>
              <a:ext uri="{FF2B5EF4-FFF2-40B4-BE49-F238E27FC236}">
                <a16:creationId xmlns:a16="http://schemas.microsoft.com/office/drawing/2014/main" id="{38A3836E-8F2C-972B-F1A3-5B538D693CF3}"/>
              </a:ext>
            </a:extLst>
          </p:cNvPr>
          <p:cNvSpPr txBox="1"/>
          <p:nvPr/>
        </p:nvSpPr>
        <p:spPr>
          <a:xfrm>
            <a:off x="5204011" y="2528047"/>
            <a:ext cx="1828800" cy="1828800"/>
          </a:xfrm>
          <a:prstGeom prst="rect">
            <a:avLst/>
          </a:prstGeom>
          <a:noFill/>
        </p:spPr>
        <p:txBody>
          <a:bodyPr wrap="square" rtlCol="0">
            <a:spAutoFit/>
          </a:bodyPr>
          <a:lstStyle/>
          <a:p>
            <a:pPr algn="l"/>
            <a:endParaRPr lang="en-US" dirty="0"/>
          </a:p>
        </p:txBody>
      </p:sp>
      <p:sp>
        <p:nvSpPr>
          <p:cNvPr id="6" name="TextBox 5">
            <a:extLst>
              <a:ext uri="{FF2B5EF4-FFF2-40B4-BE49-F238E27FC236}">
                <a16:creationId xmlns:a16="http://schemas.microsoft.com/office/drawing/2014/main" id="{8BFB3ABE-B181-8174-D0DA-BE1A9EA10877}"/>
              </a:ext>
            </a:extLst>
          </p:cNvPr>
          <p:cNvSpPr txBox="1"/>
          <p:nvPr/>
        </p:nvSpPr>
        <p:spPr>
          <a:xfrm>
            <a:off x="762000" y="1117993"/>
            <a:ext cx="10668000" cy="5078313"/>
          </a:xfrm>
          <a:prstGeom prst="rect">
            <a:avLst/>
          </a:prstGeom>
          <a:noFill/>
        </p:spPr>
        <p:txBody>
          <a:bodyPr wrap="square">
            <a:spAutoFit/>
          </a:bodyPr>
          <a:lstStyle/>
          <a:p>
            <a:r>
              <a:rPr lang="en-US" b="1" dirty="0"/>
              <a:t>Problem Statement:</a:t>
            </a:r>
          </a:p>
          <a:p>
            <a:pPr algn="just"/>
            <a:r>
              <a:rPr lang="en-US" dirty="0"/>
              <a:t>Global healthcare systems are overwhelmed by resource shortages and diagnostic delays, leading patients to rely on unverified online searches. Current AI tools like ChatGPT are powerful but unsafe they often function as "black boxes“ prone to hallucinating medical facts without evidence making them unsafe for clinical decision support.</a:t>
            </a:r>
          </a:p>
          <a:p>
            <a:endParaRPr lang="en-US" dirty="0"/>
          </a:p>
          <a:p>
            <a:r>
              <a:rPr lang="en-US" b="1" dirty="0"/>
              <a:t>Proposed Solution:</a:t>
            </a:r>
          </a:p>
          <a:p>
            <a:pPr algn="just"/>
            <a:r>
              <a:rPr lang="en-US" dirty="0" err="1"/>
              <a:t>HybridMed</a:t>
            </a:r>
            <a:r>
              <a:rPr lang="en-US" dirty="0"/>
              <a:t>-AI addresses these gaps by deploying a Cascading ML &amp; DL Architecture that intelligently routes queries for maximum accuracy. For response generation, it utilizes Llama 3.1 (fine-tuned on the </a:t>
            </a:r>
            <a:r>
              <a:rPr lang="en-US" i="1" dirty="0"/>
              <a:t>Gale Encyclopedia of Medicine</a:t>
            </a:r>
            <a:r>
              <a:rPr lang="en-US" dirty="0"/>
              <a:t>). This fine-tuning, combined with Retrieval-Augmented Generation (RAG), strictly eliminates hallucinations and ensures every output is grounded in verified medical literature.</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b="1" dirty="0"/>
              <a:t>Key Focus</a:t>
            </a:r>
            <a:r>
              <a:rPr lang="en-US" dirty="0"/>
              <a:t>: Balancing high predictive accuracy with transparent, evidence-based explanations for clinical decision support.</a:t>
            </a:r>
          </a:p>
          <a:p>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129560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BFD46-D1C3-8B68-3429-B1B54D4E9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AC6F-2CC8-F4C6-8100-0F3A0DA1697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A67B6529-88F4-1825-9B64-A1BBE2E074E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30</a:t>
            </a:fld>
            <a:endParaRPr lang="en-US" dirty="0"/>
          </a:p>
        </p:txBody>
      </p:sp>
      <p:sp>
        <p:nvSpPr>
          <p:cNvPr id="3" name="TextBox 2">
            <a:extLst>
              <a:ext uri="{FF2B5EF4-FFF2-40B4-BE49-F238E27FC236}">
                <a16:creationId xmlns:a16="http://schemas.microsoft.com/office/drawing/2014/main" id="{DEC4EAA3-BB65-9D2A-AB08-060A741F9BD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BC177B1D-ADC4-C41F-96BC-78AD28E3621A}"/>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pic>
        <p:nvPicPr>
          <p:cNvPr id="10" name="Picture 9">
            <a:extLst>
              <a:ext uri="{FF2B5EF4-FFF2-40B4-BE49-F238E27FC236}">
                <a16:creationId xmlns:a16="http://schemas.microsoft.com/office/drawing/2014/main" id="{5A8AAE56-D50B-E6F4-E27B-3BDBD9AB2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228939"/>
            <a:ext cx="10439400" cy="4024127"/>
          </a:xfrm>
          <a:prstGeom prst="rect">
            <a:avLst/>
          </a:prstGeom>
        </p:spPr>
      </p:pic>
    </p:spTree>
    <p:extLst>
      <p:ext uri="{BB962C8B-B14F-4D97-AF65-F5344CB8AC3E}">
        <p14:creationId xmlns:p14="http://schemas.microsoft.com/office/powerpoint/2010/main" val="428911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7CDE6-17B6-2350-70F0-69E3019E1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2CDE4-26EA-024E-25EE-385B87C6705C}"/>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9EC9FB67-929D-3E77-E4ED-9C8188D2A7A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31</a:t>
            </a:fld>
            <a:endParaRPr lang="en-US" dirty="0"/>
          </a:p>
        </p:txBody>
      </p:sp>
      <p:sp>
        <p:nvSpPr>
          <p:cNvPr id="3" name="TextBox 2">
            <a:extLst>
              <a:ext uri="{FF2B5EF4-FFF2-40B4-BE49-F238E27FC236}">
                <a16:creationId xmlns:a16="http://schemas.microsoft.com/office/drawing/2014/main" id="{A21867AF-E86C-1BD5-B142-98976D7ED99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2C916A20-9B70-FD13-8B1C-BBCAC7C2C06A}"/>
              </a:ext>
            </a:extLst>
          </p:cNvPr>
          <p:cNvSpPr txBox="1"/>
          <p:nvPr/>
        </p:nvSpPr>
        <p:spPr>
          <a:xfrm>
            <a:off x="3840480" y="5913865"/>
            <a:ext cx="5604387" cy="369332"/>
          </a:xfrm>
          <a:prstGeom prst="rect">
            <a:avLst/>
          </a:prstGeom>
          <a:noFill/>
        </p:spPr>
        <p:txBody>
          <a:bodyPr wrap="square" rtlCol="0">
            <a:spAutoFit/>
          </a:bodyPr>
          <a:lstStyle/>
          <a:p>
            <a:r>
              <a:rPr lang="en-US" dirty="0"/>
              <a:t>Figure: Misclassification Matrix – </a:t>
            </a:r>
            <a:r>
              <a:rPr lang="en-US" dirty="0" err="1"/>
              <a:t>PubMedBERT</a:t>
            </a:r>
            <a:endParaRPr lang="en-US" dirty="0"/>
          </a:p>
        </p:txBody>
      </p:sp>
      <p:pic>
        <p:nvPicPr>
          <p:cNvPr id="10" name="Picture 9">
            <a:extLst>
              <a:ext uri="{FF2B5EF4-FFF2-40B4-BE49-F238E27FC236}">
                <a16:creationId xmlns:a16="http://schemas.microsoft.com/office/drawing/2014/main" id="{799A091D-1919-6F63-7B04-18A26C2D06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38734"/>
            <a:ext cx="5390573" cy="4780532"/>
          </a:xfrm>
          <a:prstGeom prst="rect">
            <a:avLst/>
          </a:prstGeom>
        </p:spPr>
      </p:pic>
    </p:spTree>
    <p:extLst>
      <p:ext uri="{BB962C8B-B14F-4D97-AF65-F5344CB8AC3E}">
        <p14:creationId xmlns:p14="http://schemas.microsoft.com/office/powerpoint/2010/main" val="1470725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2A34-910C-52FB-12A8-FA252DB35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F819-FC53-5253-B9E2-DE1A0CDFA8C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1E154D71-E901-049B-93F8-CAD5BC299B06}"/>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32</a:t>
            </a:fld>
            <a:endParaRPr lang="en-US" dirty="0"/>
          </a:p>
        </p:txBody>
      </p:sp>
      <p:sp>
        <p:nvSpPr>
          <p:cNvPr id="3" name="TextBox 2">
            <a:extLst>
              <a:ext uri="{FF2B5EF4-FFF2-40B4-BE49-F238E27FC236}">
                <a16:creationId xmlns:a16="http://schemas.microsoft.com/office/drawing/2014/main" id="{BD882494-1CF7-C6C6-FB3F-1E5CF30DAEE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8" name="Picture 7" descr="A diagram of a diagram">
            <a:extLst>
              <a:ext uri="{FF2B5EF4-FFF2-40B4-BE49-F238E27FC236}">
                <a16:creationId xmlns:a16="http://schemas.microsoft.com/office/drawing/2014/main" id="{02894B6A-BD8B-64BC-E351-919A64C3494F}"/>
              </a:ext>
            </a:extLst>
          </p:cNvPr>
          <p:cNvPicPr>
            <a:picLocks noChangeAspect="1"/>
          </p:cNvPicPr>
          <p:nvPr/>
        </p:nvPicPr>
        <p:blipFill>
          <a:blip r:embed="rId2"/>
          <a:stretch>
            <a:fillRect/>
          </a:stretch>
        </p:blipFill>
        <p:spPr>
          <a:xfrm>
            <a:off x="2209800" y="1143000"/>
            <a:ext cx="8229600" cy="4492525"/>
          </a:xfrm>
          <a:prstGeom prst="rect">
            <a:avLst/>
          </a:prstGeom>
        </p:spPr>
      </p:pic>
      <p:sp>
        <p:nvSpPr>
          <p:cNvPr id="9" name="TextBox 8">
            <a:extLst>
              <a:ext uri="{FF2B5EF4-FFF2-40B4-BE49-F238E27FC236}">
                <a16:creationId xmlns:a16="http://schemas.microsoft.com/office/drawing/2014/main" id="{3A3534CD-EA4E-A2BD-CA29-10D75A31FC9A}"/>
              </a:ext>
            </a:extLst>
          </p:cNvPr>
          <p:cNvSpPr txBox="1"/>
          <p:nvPr/>
        </p:nvSpPr>
        <p:spPr>
          <a:xfrm>
            <a:off x="3840480" y="5913865"/>
            <a:ext cx="5604387" cy="369332"/>
          </a:xfrm>
          <a:prstGeom prst="rect">
            <a:avLst/>
          </a:prstGeom>
          <a:noFill/>
        </p:spPr>
        <p:txBody>
          <a:bodyPr wrap="square" rtlCol="0">
            <a:spAutoFit/>
          </a:bodyPr>
          <a:lstStyle/>
          <a:p>
            <a:r>
              <a:rPr lang="en-US" dirty="0"/>
              <a:t>Figure: RAG Knowledge Base Architecture</a:t>
            </a:r>
          </a:p>
        </p:txBody>
      </p:sp>
    </p:spTree>
    <p:extLst>
      <p:ext uri="{BB962C8B-B14F-4D97-AF65-F5344CB8AC3E}">
        <p14:creationId xmlns:p14="http://schemas.microsoft.com/office/powerpoint/2010/main" val="920274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1258F-6EB0-2B48-1923-6174EA900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C5873-A9B6-1956-E789-B5A0DD38F33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54F62556-1AFF-8580-B67E-4E47C8E9FF6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33</a:t>
            </a:fld>
            <a:endParaRPr lang="en-US" dirty="0"/>
          </a:p>
        </p:txBody>
      </p:sp>
      <p:sp>
        <p:nvSpPr>
          <p:cNvPr id="3" name="TextBox 2">
            <a:extLst>
              <a:ext uri="{FF2B5EF4-FFF2-40B4-BE49-F238E27FC236}">
                <a16:creationId xmlns:a16="http://schemas.microsoft.com/office/drawing/2014/main" id="{BF4D697B-0BC2-62A1-EC36-C21B613A4FA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873F8907-241C-B89B-ECA9-72AD25DEC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131207"/>
            <a:ext cx="7463028" cy="4387068"/>
          </a:xfrm>
          <a:prstGeom prst="rect">
            <a:avLst/>
          </a:prstGeom>
        </p:spPr>
      </p:pic>
      <p:sp>
        <p:nvSpPr>
          <p:cNvPr id="7" name="TextBox 6">
            <a:extLst>
              <a:ext uri="{FF2B5EF4-FFF2-40B4-BE49-F238E27FC236}">
                <a16:creationId xmlns:a16="http://schemas.microsoft.com/office/drawing/2014/main" id="{469A6DAE-AE58-B413-63B6-EF4A7DBA00C7}"/>
              </a:ext>
            </a:extLst>
          </p:cNvPr>
          <p:cNvSpPr txBox="1"/>
          <p:nvPr/>
        </p:nvSpPr>
        <p:spPr>
          <a:xfrm>
            <a:off x="3124201" y="5642594"/>
            <a:ext cx="6853428" cy="369332"/>
          </a:xfrm>
          <a:prstGeom prst="rect">
            <a:avLst/>
          </a:prstGeom>
          <a:noFill/>
        </p:spPr>
        <p:txBody>
          <a:bodyPr wrap="square" rtlCol="0">
            <a:spAutoFit/>
          </a:bodyPr>
          <a:lstStyle/>
          <a:p>
            <a:r>
              <a:rPr lang="en-US" dirty="0"/>
              <a:t>Figure: Gale Encyclopedia RAG Knowledge Base Statistics</a:t>
            </a:r>
          </a:p>
        </p:txBody>
      </p:sp>
    </p:spTree>
    <p:extLst>
      <p:ext uri="{BB962C8B-B14F-4D97-AF65-F5344CB8AC3E}">
        <p14:creationId xmlns:p14="http://schemas.microsoft.com/office/powerpoint/2010/main" val="3252297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7A84-7BD7-B205-00AC-E9A1AD12D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F0BE3-E892-96D8-35F9-A6788E6F03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6DEAA95B-1885-6993-D6B5-91A240AC7E97}"/>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34</a:t>
            </a:fld>
            <a:endParaRPr lang="en-US" dirty="0"/>
          </a:p>
        </p:txBody>
      </p:sp>
      <p:sp>
        <p:nvSpPr>
          <p:cNvPr id="3" name="TextBox 2">
            <a:extLst>
              <a:ext uri="{FF2B5EF4-FFF2-40B4-BE49-F238E27FC236}">
                <a16:creationId xmlns:a16="http://schemas.microsoft.com/office/drawing/2014/main" id="{7A910A82-40EE-32F7-20BB-2CAC41D07E5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89BE23A0-C892-3DF7-7712-F4A9F31081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4844" y="1269540"/>
            <a:ext cx="7322312" cy="4357814"/>
          </a:xfrm>
          <a:prstGeom prst="rect">
            <a:avLst/>
          </a:prstGeom>
        </p:spPr>
      </p:pic>
      <p:sp>
        <p:nvSpPr>
          <p:cNvPr id="7" name="TextBox 6">
            <a:extLst>
              <a:ext uri="{FF2B5EF4-FFF2-40B4-BE49-F238E27FC236}">
                <a16:creationId xmlns:a16="http://schemas.microsoft.com/office/drawing/2014/main" id="{D55FBF09-7B5A-494E-0647-6E8DDB8FB71F}"/>
              </a:ext>
            </a:extLst>
          </p:cNvPr>
          <p:cNvSpPr txBox="1"/>
          <p:nvPr/>
        </p:nvSpPr>
        <p:spPr>
          <a:xfrm>
            <a:off x="4038600" y="5650579"/>
            <a:ext cx="6853428" cy="369332"/>
          </a:xfrm>
          <a:prstGeom prst="rect">
            <a:avLst/>
          </a:prstGeom>
          <a:noFill/>
        </p:spPr>
        <p:txBody>
          <a:bodyPr wrap="square" rtlCol="0">
            <a:spAutoFit/>
          </a:bodyPr>
          <a:lstStyle/>
          <a:p>
            <a:r>
              <a:rPr lang="en-US" dirty="0"/>
              <a:t>Figure: Distribution of Text Chunk Lengths</a:t>
            </a:r>
          </a:p>
        </p:txBody>
      </p:sp>
    </p:spTree>
    <p:extLst>
      <p:ext uri="{BB962C8B-B14F-4D97-AF65-F5344CB8AC3E}">
        <p14:creationId xmlns:p14="http://schemas.microsoft.com/office/powerpoint/2010/main" val="103058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D185-B1B7-D396-A804-3526AC29A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E6788-C585-C870-FB48-387412B4B9B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49031595-1710-8F61-BDB7-1B7AE7F07A81}"/>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35</a:t>
            </a:fld>
            <a:endParaRPr lang="en-US" dirty="0"/>
          </a:p>
        </p:txBody>
      </p:sp>
      <p:sp>
        <p:nvSpPr>
          <p:cNvPr id="3" name="TextBox 2">
            <a:extLst>
              <a:ext uri="{FF2B5EF4-FFF2-40B4-BE49-F238E27FC236}">
                <a16:creationId xmlns:a16="http://schemas.microsoft.com/office/drawing/2014/main" id="{840B1C3E-81D4-9D21-8E78-D81B65BC07A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A25E10B1-92E8-1078-396A-33E0A29FD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1230868"/>
            <a:ext cx="6965696" cy="4137202"/>
          </a:xfrm>
          <a:prstGeom prst="rect">
            <a:avLst/>
          </a:prstGeom>
        </p:spPr>
      </p:pic>
      <p:sp>
        <p:nvSpPr>
          <p:cNvPr id="8" name="TextBox 7">
            <a:extLst>
              <a:ext uri="{FF2B5EF4-FFF2-40B4-BE49-F238E27FC236}">
                <a16:creationId xmlns:a16="http://schemas.microsoft.com/office/drawing/2014/main" id="{1AAB1F62-8C2A-D59E-8F8C-F21013662161}"/>
              </a:ext>
            </a:extLst>
          </p:cNvPr>
          <p:cNvSpPr txBox="1"/>
          <p:nvPr/>
        </p:nvSpPr>
        <p:spPr>
          <a:xfrm>
            <a:off x="1905000" y="5705603"/>
            <a:ext cx="950671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Retrieved Documents for Query: “What causes headaches?” – Similarity Scores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44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9384-1DE9-D748-78E1-160F3623F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FDFE9-3CF9-03DA-7EE2-AE998735537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LLM Fine Tune</a:t>
            </a:r>
          </a:p>
        </p:txBody>
      </p:sp>
      <p:sp>
        <p:nvSpPr>
          <p:cNvPr id="4" name="Slide Number Placeholder 3">
            <a:extLst>
              <a:ext uri="{FF2B5EF4-FFF2-40B4-BE49-F238E27FC236}">
                <a16:creationId xmlns:a16="http://schemas.microsoft.com/office/drawing/2014/main" id="{D10A5313-C668-5CD7-0577-488F08DB17E5}"/>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36</a:t>
            </a:fld>
            <a:endParaRPr lang="en-US" dirty="0"/>
          </a:p>
        </p:txBody>
      </p:sp>
      <p:sp>
        <p:nvSpPr>
          <p:cNvPr id="3" name="TextBox 2">
            <a:extLst>
              <a:ext uri="{FF2B5EF4-FFF2-40B4-BE49-F238E27FC236}">
                <a16:creationId xmlns:a16="http://schemas.microsoft.com/office/drawing/2014/main" id="{00CA6AF5-F57A-3AED-CD4A-237359A13FC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3EE960B6-D348-C9FA-48B4-B43D6E3A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928" y="1101087"/>
            <a:ext cx="8153400" cy="4447309"/>
          </a:xfrm>
          <a:prstGeom prst="rect">
            <a:avLst/>
          </a:prstGeom>
        </p:spPr>
      </p:pic>
      <p:sp>
        <p:nvSpPr>
          <p:cNvPr id="10" name="TextBox 9">
            <a:extLst>
              <a:ext uri="{FF2B5EF4-FFF2-40B4-BE49-F238E27FC236}">
                <a16:creationId xmlns:a16="http://schemas.microsoft.com/office/drawing/2014/main" id="{2054964B-78BD-3D11-2585-A0362EE50FCE}"/>
              </a:ext>
            </a:extLst>
          </p:cNvPr>
          <p:cNvSpPr txBox="1"/>
          <p:nvPr/>
        </p:nvSpPr>
        <p:spPr>
          <a:xfrm>
            <a:off x="1752600" y="5756913"/>
            <a:ext cx="9258300" cy="369332"/>
          </a:xfrm>
          <a:prstGeom prst="rect">
            <a:avLst/>
          </a:prstGeom>
          <a:noFill/>
        </p:spPr>
        <p:txBody>
          <a:bodyPr wrap="square">
            <a:spAutoFit/>
          </a:bodyPr>
          <a:lstStyle/>
          <a:p>
            <a:r>
              <a:rPr lang="en-US" dirty="0"/>
              <a:t>Figure: Proposed Methodology for Medical LLM Fine-Tuning and Chatbot Development</a:t>
            </a:r>
          </a:p>
        </p:txBody>
      </p:sp>
    </p:spTree>
    <p:extLst>
      <p:ext uri="{BB962C8B-B14F-4D97-AF65-F5344CB8AC3E}">
        <p14:creationId xmlns:p14="http://schemas.microsoft.com/office/powerpoint/2010/main" val="428538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F57D-C393-6D1F-F7DD-A941BD0F1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17C4E-E338-40E4-7FF0-EC0DB0FC10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Novelty of the Work</a:t>
            </a:r>
          </a:p>
        </p:txBody>
      </p:sp>
      <p:sp>
        <p:nvSpPr>
          <p:cNvPr id="4" name="Slide Number Placeholder 3">
            <a:extLst>
              <a:ext uri="{FF2B5EF4-FFF2-40B4-BE49-F238E27FC236}">
                <a16:creationId xmlns:a16="http://schemas.microsoft.com/office/drawing/2014/main" id="{53E9ADDA-FB5D-D36B-2FC4-1D9FDCA3CA7E}"/>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37</a:t>
            </a:fld>
            <a:endParaRPr lang="en-US" dirty="0"/>
          </a:p>
        </p:txBody>
      </p:sp>
      <p:sp>
        <p:nvSpPr>
          <p:cNvPr id="3" name="TextBox 2">
            <a:extLst>
              <a:ext uri="{FF2B5EF4-FFF2-40B4-BE49-F238E27FC236}">
                <a16:creationId xmlns:a16="http://schemas.microsoft.com/office/drawing/2014/main" id="{569B7A6C-9CAF-82A9-2955-F0C1B49A6D1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5" name="Rectangle 1">
            <a:extLst>
              <a:ext uri="{FF2B5EF4-FFF2-40B4-BE49-F238E27FC236}">
                <a16:creationId xmlns:a16="http://schemas.microsoft.com/office/drawing/2014/main" id="{AFD5C3A2-DB81-1CCC-3ED7-620A8E9CB92A}"/>
              </a:ext>
            </a:extLst>
          </p:cNvPr>
          <p:cNvSpPr>
            <a:spLocks noChangeArrowheads="1"/>
          </p:cNvSpPr>
          <p:nvPr/>
        </p:nvSpPr>
        <p:spPr bwMode="auto">
          <a:xfrm>
            <a:off x="609600" y="1489503"/>
            <a:ext cx="10896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Cascading Architecture</a:t>
            </a:r>
            <a:r>
              <a:rPr kumimoji="0" lang="en-US" altLang="en-US" sz="1800" b="0" i="0" u="none" strike="noStrike" cap="none" normalizeH="0" baseline="0" dirty="0">
                <a:ln>
                  <a:noFill/>
                </a:ln>
                <a:solidFill>
                  <a:schemeClr val="tx1"/>
                </a:solidFill>
                <a:effectLst/>
                <a:latin typeface="Arial" panose="020B0604020202020204" pitchFamily="34" charset="0"/>
              </a:rPr>
              <a:t>: Novel dynamic routing based on prediction confidence (0.95 threshold) optimizes resource usage (74% queries handled by fast ML).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Hybrid RAG Integration</a:t>
            </a:r>
            <a:r>
              <a:rPr kumimoji="0" lang="en-US" altLang="en-US" sz="1800" b="0" i="0" u="none" strike="noStrike" cap="none" normalizeH="0" baseline="0" dirty="0">
                <a:ln>
                  <a:noFill/>
                </a:ln>
                <a:solidFill>
                  <a:schemeClr val="tx1"/>
                </a:solidFill>
                <a:effectLst/>
                <a:latin typeface="Arial" panose="020B0604020202020204" pitchFamily="34" charset="0"/>
              </a:rPr>
              <a:t>: Combines structured prediction with unstructured knowledge retrieval from a verified medical encyclopedia.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Dual Explainability</a:t>
            </a:r>
            <a:r>
              <a:rPr kumimoji="0" lang="en-US" altLang="en-US" sz="1800" b="0" i="0" u="none" strike="noStrike" cap="none" normalizeH="0" baseline="0" dirty="0">
                <a:ln>
                  <a:noFill/>
                </a:ln>
                <a:solidFill>
                  <a:schemeClr val="tx1"/>
                </a:solidFill>
                <a:effectLst/>
                <a:latin typeface="Arial" panose="020B0604020202020204" pitchFamily="34" charset="0"/>
              </a:rPr>
              <a:t>: Uniquely integrates global citations (RAG) with local visual explanations (LIME/SHAP).</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Ready</a:t>
            </a:r>
            <a:r>
              <a:rPr kumimoji="0" lang="en-US" altLang="en-US" sz="1800" b="0" i="0" u="none" strike="noStrike" cap="none" normalizeH="0" baseline="0" dirty="0">
                <a:ln>
                  <a:noFill/>
                </a:ln>
                <a:solidFill>
                  <a:schemeClr val="tx1"/>
                </a:solidFill>
                <a:effectLst/>
                <a:latin typeface="Arial" panose="020B0604020202020204" pitchFamily="34" charset="0"/>
              </a:rPr>
              <a:t>: Full-stack implementation with "graceful degradation" for low-confidence queries.</a:t>
            </a:r>
          </a:p>
        </p:txBody>
      </p:sp>
    </p:spTree>
    <p:extLst>
      <p:ext uri="{BB962C8B-B14F-4D97-AF65-F5344CB8AC3E}">
        <p14:creationId xmlns:p14="http://schemas.microsoft.com/office/powerpoint/2010/main" val="3712165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D34C-F2CE-1904-46F5-88AEBCFDC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8F151-7ED2-C606-99FB-D15E7A10395B}"/>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a:t>
            </a:r>
          </a:p>
        </p:txBody>
      </p:sp>
      <p:sp>
        <p:nvSpPr>
          <p:cNvPr id="4" name="Slide Number Placeholder 3">
            <a:extLst>
              <a:ext uri="{FF2B5EF4-FFF2-40B4-BE49-F238E27FC236}">
                <a16:creationId xmlns:a16="http://schemas.microsoft.com/office/drawing/2014/main" id="{1411460F-2BC7-EBFF-8ED1-489F5E220AB5}"/>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38</a:t>
            </a:fld>
            <a:endParaRPr lang="en-US" dirty="0"/>
          </a:p>
        </p:txBody>
      </p:sp>
      <p:sp>
        <p:nvSpPr>
          <p:cNvPr id="3" name="TextBox 2">
            <a:extLst>
              <a:ext uri="{FF2B5EF4-FFF2-40B4-BE49-F238E27FC236}">
                <a16:creationId xmlns:a16="http://schemas.microsoft.com/office/drawing/2014/main" id="{0F501D11-526D-F3D4-2D04-828C5DF8BC5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screenshot of a computer">
            <a:extLst>
              <a:ext uri="{FF2B5EF4-FFF2-40B4-BE49-F238E27FC236}">
                <a16:creationId xmlns:a16="http://schemas.microsoft.com/office/drawing/2014/main" id="{B3D31F6C-5C80-0D5A-DFB1-67DAA5D4904E}"/>
              </a:ext>
            </a:extLst>
          </p:cNvPr>
          <p:cNvPicPr>
            <a:picLocks noChangeAspect="1"/>
          </p:cNvPicPr>
          <p:nvPr/>
        </p:nvPicPr>
        <p:blipFill>
          <a:blip r:embed="rId2"/>
          <a:stretch>
            <a:fillRect/>
          </a:stretch>
        </p:blipFill>
        <p:spPr>
          <a:xfrm>
            <a:off x="2528233" y="1998812"/>
            <a:ext cx="7135533" cy="720498"/>
          </a:xfrm>
          <a:prstGeom prst="rect">
            <a:avLst/>
          </a:prstGeom>
        </p:spPr>
      </p:pic>
      <p:sp>
        <p:nvSpPr>
          <p:cNvPr id="7" name="TextBox 6">
            <a:extLst>
              <a:ext uri="{FF2B5EF4-FFF2-40B4-BE49-F238E27FC236}">
                <a16:creationId xmlns:a16="http://schemas.microsoft.com/office/drawing/2014/main" id="{AEB8924A-895B-0449-C53C-D3CA5CC30E48}"/>
              </a:ext>
            </a:extLst>
          </p:cNvPr>
          <p:cNvSpPr txBox="1"/>
          <p:nvPr/>
        </p:nvSpPr>
        <p:spPr>
          <a:xfrm>
            <a:off x="914400" y="1491734"/>
            <a:ext cx="9906000" cy="369332"/>
          </a:xfrm>
          <a:prstGeom prst="rect">
            <a:avLst/>
          </a:prstGeom>
          <a:noFill/>
        </p:spPr>
        <p:txBody>
          <a:bodyPr wrap="square">
            <a:spAutoFit/>
          </a:bodyPr>
          <a:lstStyle/>
          <a:p>
            <a:pPr lvl="0" eaLnBrk="0" hangingPunct="0"/>
            <a:r>
              <a:rPr lang="en-US" altLang="en-US" b="1" dirty="0">
                <a:latin typeface="Arial" panose="020B0604020202020204" pitchFamily="34" charset="0"/>
              </a:rPr>
              <a:t>Structured Dataset: </a:t>
            </a:r>
            <a:r>
              <a:rPr lang="en-US" altLang="en-US" i="1" dirty="0">
                <a:latin typeface="Arial" panose="020B0604020202020204" pitchFamily="34" charset="0"/>
              </a:rPr>
              <a:t>Symptom2Disease</a:t>
            </a:r>
            <a:r>
              <a:rPr lang="en-US" altLang="en-US" dirty="0">
                <a:latin typeface="Arial" panose="020B0604020202020204" pitchFamily="34" charset="0"/>
              </a:rPr>
              <a:t> dataset (24 classes, 1,200 samples) </a:t>
            </a:r>
            <a:endParaRPr lang="en-US" altLang="en-US" b="1" dirty="0">
              <a:latin typeface="Arial" panose="020B0604020202020204" pitchFamily="34" charset="0"/>
            </a:endParaRPr>
          </a:p>
        </p:txBody>
      </p:sp>
      <p:sp>
        <p:nvSpPr>
          <p:cNvPr id="9" name="TextBox 8">
            <a:extLst>
              <a:ext uri="{FF2B5EF4-FFF2-40B4-BE49-F238E27FC236}">
                <a16:creationId xmlns:a16="http://schemas.microsoft.com/office/drawing/2014/main" id="{AFDA26A1-11F0-217A-AD5E-B6FDC772CE67}"/>
              </a:ext>
            </a:extLst>
          </p:cNvPr>
          <p:cNvSpPr txBox="1"/>
          <p:nvPr/>
        </p:nvSpPr>
        <p:spPr>
          <a:xfrm>
            <a:off x="914400" y="4900285"/>
            <a:ext cx="8109284" cy="646331"/>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Knowledge Base:</a:t>
            </a:r>
          </a:p>
          <a:p>
            <a:pPr eaLnBrk="0" hangingPunct="0"/>
            <a:r>
              <a:rPr kumimoji="0" lang="en-US" altLang="en-US" sz="1800" b="0" i="0" u="none" strike="noStrike" cap="none" normalizeH="0" baseline="0" dirty="0">
                <a:ln>
                  <a:noFill/>
                </a:ln>
                <a:solidFill>
                  <a:schemeClr val="tx1"/>
                </a:solidFill>
                <a:effectLst/>
                <a:latin typeface="Arial" panose="020B0604020202020204" pitchFamily="34" charset="0"/>
              </a:rPr>
              <a:t>Gale Encyclopedia of Medicine 3rd Edition </a:t>
            </a:r>
            <a:r>
              <a:rPr lang="en-US" altLang="en-US" dirty="0">
                <a:latin typeface="Arial" panose="020B0604020202020204" pitchFamily="34" charset="0"/>
              </a:rPr>
              <a:t>PDF (4,505 pages)</a:t>
            </a:r>
          </a:p>
        </p:txBody>
      </p:sp>
      <p:sp>
        <p:nvSpPr>
          <p:cNvPr id="13" name="TextBox 12">
            <a:extLst>
              <a:ext uri="{FF2B5EF4-FFF2-40B4-BE49-F238E27FC236}">
                <a16:creationId xmlns:a16="http://schemas.microsoft.com/office/drawing/2014/main" id="{3E2E0F43-D6E5-6906-27E4-7292925DE00E}"/>
              </a:ext>
            </a:extLst>
          </p:cNvPr>
          <p:cNvSpPr txBox="1"/>
          <p:nvPr/>
        </p:nvSpPr>
        <p:spPr>
          <a:xfrm>
            <a:off x="914400" y="3031164"/>
            <a:ext cx="10896600" cy="1200329"/>
          </a:xfrm>
          <a:prstGeom prst="rect">
            <a:avLst/>
          </a:prstGeom>
          <a:noFill/>
        </p:spPr>
        <p:txBody>
          <a:bodyPr wrap="square">
            <a:spAutoFit/>
          </a:bodyPr>
          <a:lstStyle/>
          <a:p>
            <a:pPr algn="just"/>
            <a:r>
              <a:rPr lang="en-US" b="1" dirty="0"/>
              <a:t>Class Names: </a:t>
            </a:r>
            <a:r>
              <a:rPr lang="en-US" dirty="0"/>
              <a:t>['Acne', 'Arthritis', 'Bronchial Asthma', 'Cervical spondylosis', 'Chicken pox', 'Common Cold', 'Dengue', 'Dimorphic Hemorrhoids', 'Fungal infection', 'Hypertension', 'Impetigo', 'Jaundice', 'Malaria', 'Migraine', 'Pneumonia', 'Psoriasis', 'Typhoid', 'Varicose Veins', 'allergy', 'diabetes', 'drug reaction', 'gastroesophageal reflux disease', 'peptic ulcer disease', 'urinary tract infection']</a:t>
            </a:r>
          </a:p>
        </p:txBody>
      </p:sp>
    </p:spTree>
    <p:extLst>
      <p:ext uri="{BB962C8B-B14F-4D97-AF65-F5344CB8AC3E}">
        <p14:creationId xmlns:p14="http://schemas.microsoft.com/office/powerpoint/2010/main" val="419292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B832-0689-639B-E6F9-D8F78A865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4EEFF-2DFD-A8BC-CA1C-D099B57F3029}"/>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1016623D-EA0C-66B7-DA7C-C92E46189FE0}"/>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39</a:t>
            </a:fld>
            <a:endParaRPr lang="en-US" dirty="0"/>
          </a:p>
        </p:txBody>
      </p:sp>
      <p:sp>
        <p:nvSpPr>
          <p:cNvPr id="3" name="TextBox 2">
            <a:extLst>
              <a:ext uri="{FF2B5EF4-FFF2-40B4-BE49-F238E27FC236}">
                <a16:creationId xmlns:a16="http://schemas.microsoft.com/office/drawing/2014/main" id="{154F7688-9D1E-93EE-9F26-2F8CB5E737E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ED780898-54CC-1657-11A2-1C757BB2AA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199" y="1246743"/>
            <a:ext cx="10406001" cy="3859973"/>
          </a:xfrm>
          <a:prstGeom prst="rect">
            <a:avLst/>
          </a:prstGeom>
        </p:spPr>
      </p:pic>
      <p:sp>
        <p:nvSpPr>
          <p:cNvPr id="8" name="TextBox 7">
            <a:extLst>
              <a:ext uri="{FF2B5EF4-FFF2-40B4-BE49-F238E27FC236}">
                <a16:creationId xmlns:a16="http://schemas.microsoft.com/office/drawing/2014/main" id="{584B7D71-017F-D1E0-816E-F17D7E482AC7}"/>
              </a:ext>
            </a:extLst>
          </p:cNvPr>
          <p:cNvSpPr txBox="1"/>
          <p:nvPr/>
        </p:nvSpPr>
        <p:spPr>
          <a:xfrm>
            <a:off x="1752600" y="5378592"/>
            <a:ext cx="9258300" cy="369332"/>
          </a:xfrm>
          <a:prstGeom prst="rect">
            <a:avLst/>
          </a:prstGeom>
          <a:noFill/>
        </p:spPr>
        <p:txBody>
          <a:bodyPr wrap="square">
            <a:spAutoFit/>
          </a:bodyPr>
          <a:lstStyle/>
          <a:p>
            <a:r>
              <a:rPr lang="en-US" dirty="0"/>
              <a:t>Figure: (A) Disease Class Distribution and (B) Class Imbalance Analysis</a:t>
            </a:r>
          </a:p>
        </p:txBody>
      </p:sp>
    </p:spTree>
    <p:extLst>
      <p:ext uri="{BB962C8B-B14F-4D97-AF65-F5344CB8AC3E}">
        <p14:creationId xmlns:p14="http://schemas.microsoft.com/office/powerpoint/2010/main" val="22416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Objective</a:t>
            </a:r>
            <a:endParaRPr lang="en-US" dirty="0">
              <a:solidFill>
                <a:srgbClr val="7030A0"/>
              </a:solidFill>
            </a:endParaRPr>
          </a:p>
        </p:txBody>
      </p:sp>
      <p:sp>
        <p:nvSpPr>
          <p:cNvPr id="4" name="Slide Number Placeholder 3"/>
          <p:cNvSpPr>
            <a:spLocks noGrp="1"/>
          </p:cNvSpPr>
          <p:nvPr>
            <p:ph type="sldNum" sz="quarter" idx="16"/>
          </p:nvPr>
        </p:nvSpPr>
        <p:spPr>
          <a:xfrm>
            <a:off x="9350248" y="5989637"/>
            <a:ext cx="2844800" cy="365125"/>
          </a:xfrm>
        </p:spPr>
        <p:txBody>
          <a:bodyPr/>
          <a:lstStyle/>
          <a:p>
            <a:pPr>
              <a:defRPr/>
            </a:pPr>
            <a:fld id="{4CD333A3-7515-47B8-9EDC-EE0892D9C861}" type="slidenum">
              <a:rPr lang="en-US" smtClean="0"/>
              <a:pPr>
                <a:defRPr/>
              </a:pPr>
              <a:t>4</a:t>
            </a:fld>
            <a:endParaRPr lang="en-US" dirty="0"/>
          </a:p>
        </p:txBody>
      </p:sp>
      <p:sp>
        <p:nvSpPr>
          <p:cNvPr id="5" name="TextBox 4">
            <a:extLst>
              <a:ext uri="{FF2B5EF4-FFF2-40B4-BE49-F238E27FC236}">
                <a16:creationId xmlns:a16="http://schemas.microsoft.com/office/drawing/2014/main" id="{C7B064D8-8C59-7D9E-B404-8CE93061EC3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C8683CED-70DB-D6C4-8311-6C627E22D370}"/>
              </a:ext>
            </a:extLst>
          </p:cNvPr>
          <p:cNvSpPr>
            <a:spLocks noChangeArrowheads="1"/>
          </p:cNvSpPr>
          <p:nvPr/>
        </p:nvSpPr>
        <p:spPr bwMode="auto">
          <a:xfrm>
            <a:off x="609600" y="1859338"/>
            <a:ext cx="107442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Hybrid System Design</a:t>
            </a:r>
            <a:r>
              <a:rPr kumimoji="0" lang="en-US" altLang="en-US" sz="1800" b="0" i="0" u="none" strike="noStrike" cap="none" normalizeH="0" baseline="0" dirty="0">
                <a:ln>
                  <a:noFill/>
                </a:ln>
                <a:solidFill>
                  <a:schemeClr val="tx1"/>
                </a:solidFill>
                <a:effectLst/>
                <a:latin typeface="Arial" panose="020B0604020202020204" pitchFamily="34" charset="0"/>
              </a:rPr>
              <a:t>: Develop a cascading architecture combining fast ML classifiers and complex Transformer models. Assess performance across multiple metrics (Accuracy, F1-score, Precision, Recall) on standardized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Evidence Integration</a:t>
            </a:r>
            <a:r>
              <a:rPr kumimoji="0" lang="en-US" altLang="en-US" sz="1800" b="0" i="0" u="none" strike="noStrike" cap="none" normalizeH="0" baseline="0" dirty="0">
                <a:ln>
                  <a:noFill/>
                </a:ln>
                <a:solidFill>
                  <a:schemeClr val="tx1"/>
                </a:solidFill>
                <a:effectLst/>
                <a:latin typeface="Arial" panose="020B0604020202020204" pitchFamily="34" charset="0"/>
              </a:rPr>
              <a:t>: Implement RAG to ground diagnostic outputs in the </a:t>
            </a:r>
            <a:r>
              <a:rPr kumimoji="0" lang="en-US" altLang="en-US" sz="1800" b="0" i="1" u="none" strike="noStrike" cap="none" normalizeH="0" baseline="0" dirty="0">
                <a:ln>
                  <a:noFill/>
                </a:ln>
                <a:solidFill>
                  <a:schemeClr val="tx1"/>
                </a:solidFill>
                <a:effectLst/>
                <a:latin typeface="Arial" panose="020B0604020202020204" pitchFamily="34" charset="0"/>
              </a:rPr>
              <a:t>Gale Encyclopedia of Medicine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Explainability</a:t>
            </a:r>
            <a:r>
              <a:rPr kumimoji="0" lang="en-US" altLang="en-US" sz="1800" b="0" i="0" u="none" strike="noStrike" cap="none" normalizeH="0" baseline="0" dirty="0">
                <a:ln>
                  <a:noFill/>
                </a:ln>
                <a:solidFill>
                  <a:schemeClr val="tx1"/>
                </a:solidFill>
                <a:effectLst/>
                <a:latin typeface="Arial" panose="020B0604020202020204" pitchFamily="34" charset="0"/>
              </a:rPr>
              <a:t>: Incorporate LIME and SHAP to provide transparent, token-level justifications for predictions.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Trust</a:t>
            </a:r>
            <a:r>
              <a:rPr kumimoji="0" lang="en-US" altLang="en-US" sz="1800" b="0" i="0" u="none" strike="noStrike" cap="none" normalizeH="0" baseline="0" dirty="0">
                <a:ln>
                  <a:noFill/>
                </a:ln>
                <a:solidFill>
                  <a:schemeClr val="tx1"/>
                </a:solidFill>
                <a:effectLst/>
                <a:latin typeface="Arial" panose="020B0604020202020204" pitchFamily="34" charset="0"/>
              </a:rPr>
              <a:t>: Ensure clinical reliability through confidence scoring and citation-supported explanations.</a:t>
            </a:r>
          </a:p>
        </p:txBody>
      </p:sp>
    </p:spTree>
    <p:extLst>
      <p:ext uri="{BB962C8B-B14F-4D97-AF65-F5344CB8AC3E}">
        <p14:creationId xmlns:p14="http://schemas.microsoft.com/office/powerpoint/2010/main" val="82566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AFEF-A637-B51E-6AFD-96237DE1E2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E6E8C-6787-C07A-A5E5-76EB50F6B7F3}"/>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372D1CAE-BC74-523C-6EC9-64329540B39D}"/>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40</a:t>
            </a:fld>
            <a:endParaRPr lang="en-US" dirty="0"/>
          </a:p>
        </p:txBody>
      </p:sp>
      <p:sp>
        <p:nvSpPr>
          <p:cNvPr id="3" name="TextBox 2">
            <a:extLst>
              <a:ext uri="{FF2B5EF4-FFF2-40B4-BE49-F238E27FC236}">
                <a16:creationId xmlns:a16="http://schemas.microsoft.com/office/drawing/2014/main" id="{77563FDC-236C-EDDA-F239-F3603D3D65C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6AFCD42B-8FA0-F1B1-E554-CF0EA4B339DB}"/>
              </a:ext>
            </a:extLst>
          </p:cNvPr>
          <p:cNvSpPr txBox="1"/>
          <p:nvPr/>
        </p:nvSpPr>
        <p:spPr>
          <a:xfrm>
            <a:off x="3657600" y="5551287"/>
            <a:ext cx="4343400" cy="369332"/>
          </a:xfrm>
          <a:prstGeom prst="rect">
            <a:avLst/>
          </a:prstGeom>
          <a:noFill/>
        </p:spPr>
        <p:txBody>
          <a:bodyPr wrap="square">
            <a:spAutoFit/>
          </a:bodyPr>
          <a:lstStyle/>
          <a:p>
            <a:r>
              <a:rPr lang="en-US" dirty="0"/>
              <a:t>Figure: Dataset Preprocessing Diagram</a:t>
            </a:r>
          </a:p>
        </p:txBody>
      </p:sp>
      <p:pic>
        <p:nvPicPr>
          <p:cNvPr id="7" name="Picture 6" descr="A diagram of a data processing process&#10;&#10;AI-generated content may be incorrect.">
            <a:extLst>
              <a:ext uri="{FF2B5EF4-FFF2-40B4-BE49-F238E27FC236}">
                <a16:creationId xmlns:a16="http://schemas.microsoft.com/office/drawing/2014/main" id="{F8A40C2F-E816-C4DC-FDDD-7BEBE0D279D8}"/>
              </a:ext>
            </a:extLst>
          </p:cNvPr>
          <p:cNvPicPr>
            <a:picLocks noChangeAspect="1"/>
          </p:cNvPicPr>
          <p:nvPr/>
        </p:nvPicPr>
        <p:blipFill>
          <a:blip r:embed="rId2"/>
          <a:stretch>
            <a:fillRect/>
          </a:stretch>
        </p:blipFill>
        <p:spPr>
          <a:xfrm>
            <a:off x="2133600" y="1218839"/>
            <a:ext cx="7924800" cy="4233267"/>
          </a:xfrm>
          <a:prstGeom prst="rect">
            <a:avLst/>
          </a:prstGeom>
        </p:spPr>
      </p:pic>
    </p:spTree>
    <p:extLst>
      <p:ext uri="{BB962C8B-B14F-4D97-AF65-F5344CB8AC3E}">
        <p14:creationId xmlns:p14="http://schemas.microsoft.com/office/powerpoint/2010/main" val="3832289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DEE64-196C-B3D9-C82D-1C952ED4B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13532-2D31-B35B-51FC-878A3DDEBA0F}"/>
              </a:ext>
            </a:extLst>
          </p:cNvPr>
          <p:cNvSpPr>
            <a:spLocks noGrp="1"/>
          </p:cNvSpPr>
          <p:nvPr>
            <p:ph type="title"/>
          </p:nvPr>
        </p:nvSpPr>
        <p:spPr>
          <a:xfrm>
            <a:off x="1371600" y="16090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and Expected output</a:t>
            </a:r>
          </a:p>
        </p:txBody>
      </p:sp>
      <p:sp>
        <p:nvSpPr>
          <p:cNvPr id="4" name="Slide Number Placeholder 3">
            <a:extLst>
              <a:ext uri="{FF2B5EF4-FFF2-40B4-BE49-F238E27FC236}">
                <a16:creationId xmlns:a16="http://schemas.microsoft.com/office/drawing/2014/main" id="{62D4510A-2A45-948C-55F1-C16B1F9D97CD}"/>
              </a:ext>
            </a:extLst>
          </p:cNvPr>
          <p:cNvSpPr>
            <a:spLocks noGrp="1"/>
          </p:cNvSpPr>
          <p:nvPr>
            <p:ph type="sldNum" sz="quarter" idx="16"/>
          </p:nvPr>
        </p:nvSpPr>
        <p:spPr>
          <a:xfrm>
            <a:off x="9347200" y="5961645"/>
            <a:ext cx="2844800" cy="365125"/>
          </a:xfrm>
        </p:spPr>
        <p:txBody>
          <a:bodyPr/>
          <a:lstStyle/>
          <a:p>
            <a:pPr>
              <a:defRPr/>
            </a:pPr>
            <a:fld id="{4CD333A3-7515-47B8-9EDC-EE0892D9C861}" type="slidenum">
              <a:rPr lang="en-US" smtClean="0"/>
              <a:pPr>
                <a:defRPr/>
              </a:pPr>
              <a:t>41</a:t>
            </a:fld>
            <a:endParaRPr lang="en-US" dirty="0"/>
          </a:p>
        </p:txBody>
      </p:sp>
      <p:sp>
        <p:nvSpPr>
          <p:cNvPr id="3" name="TextBox 2">
            <a:extLst>
              <a:ext uri="{FF2B5EF4-FFF2-40B4-BE49-F238E27FC236}">
                <a16:creationId xmlns:a16="http://schemas.microsoft.com/office/drawing/2014/main" id="{354740A8-B4CC-FE80-9727-34DB4B17747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15" name="Table 14">
            <a:extLst>
              <a:ext uri="{FF2B5EF4-FFF2-40B4-BE49-F238E27FC236}">
                <a16:creationId xmlns:a16="http://schemas.microsoft.com/office/drawing/2014/main" id="{D30A82C4-C03A-DCF6-959A-C43086245AA8}"/>
              </a:ext>
            </a:extLst>
          </p:cNvPr>
          <p:cNvGraphicFramePr>
            <a:graphicFrameLocks noGrp="1"/>
          </p:cNvGraphicFramePr>
          <p:nvPr>
            <p:extLst>
              <p:ext uri="{D42A27DB-BD31-4B8C-83A1-F6EECF244321}">
                <p14:modId xmlns:p14="http://schemas.microsoft.com/office/powerpoint/2010/main" val="556209472"/>
              </p:ext>
            </p:extLst>
          </p:nvPr>
        </p:nvGraphicFramePr>
        <p:xfrm>
          <a:off x="609600" y="1343420"/>
          <a:ext cx="6705600" cy="417116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3716703360"/>
                    </a:ext>
                  </a:extLst>
                </a:gridCol>
                <a:gridCol w="3352800">
                  <a:extLst>
                    <a:ext uri="{9D8B030D-6E8A-4147-A177-3AD203B41FA5}">
                      <a16:colId xmlns:a16="http://schemas.microsoft.com/office/drawing/2014/main" val="541854514"/>
                    </a:ext>
                  </a:extLst>
                </a:gridCol>
              </a:tblGrid>
              <a:tr h="474881">
                <a:tc>
                  <a:txBody>
                    <a:bodyPr/>
                    <a:lstStyle/>
                    <a:p>
                      <a:r>
                        <a:rPr lang="en-US" sz="1400" dirty="0"/>
                        <a:t>Sample dataset</a:t>
                      </a:r>
                    </a:p>
                  </a:txBody>
                  <a:tcPr marL="72891" marR="72891" marT="36446" marB="36446"/>
                </a:tc>
                <a:tc>
                  <a:txBody>
                    <a:bodyPr/>
                    <a:lstStyle/>
                    <a:p>
                      <a:r>
                        <a:rPr lang="en-US" sz="1400" dirty="0"/>
                        <a:t>Expected Output</a:t>
                      </a:r>
                    </a:p>
                  </a:txBody>
                  <a:tcPr marL="72891" marR="72891" marT="36446" marB="36446"/>
                </a:tc>
                <a:extLst>
                  <a:ext uri="{0D108BD9-81ED-4DB2-BD59-A6C34878D82A}">
                    <a16:rowId xmlns:a16="http://schemas.microsoft.com/office/drawing/2014/main" val="2342770403"/>
                  </a:ext>
                </a:extLst>
              </a:tr>
              <a:tr h="739970">
                <a:tc>
                  <a:txBody>
                    <a:bodyPr/>
                    <a:lstStyle/>
                    <a:p>
                      <a:r>
                        <a:rPr lang="en-US" sz="1400" dirty="0"/>
                        <a:t>I am experiencing too many cramps in the last couple of days. I think something is not right. I believe there is a small bruise on my calves, but I am not sure about it.</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(Varicose Veins)</a:t>
                      </a:r>
                    </a:p>
                    <a:p>
                      <a:endParaRPr lang="en-US" sz="1400" dirty="0"/>
                    </a:p>
                  </a:txBody>
                  <a:tcPr marL="72891" marR="72891" marT="36446" marB="36446"/>
                </a:tc>
                <a:extLst>
                  <a:ext uri="{0D108BD9-81ED-4DB2-BD59-A6C34878D82A}">
                    <a16:rowId xmlns:a16="http://schemas.microsoft.com/office/drawing/2014/main" val="900813594"/>
                  </a:ext>
                </a:extLst>
              </a:tr>
              <a:tr h="982940">
                <a:tc>
                  <a:txBody>
                    <a:bodyPr/>
                    <a:lstStyle/>
                    <a:p>
                      <a:r>
                        <a:rPr lang="en-US" sz="1400" dirty="0"/>
                        <a:t>I've been really itchy lately and there are these </a:t>
                      </a:r>
                      <a:r>
                        <a:rPr lang="en-US" sz="1400" dirty="0" err="1"/>
                        <a:t>rashy</a:t>
                      </a:r>
                      <a:r>
                        <a:rPr lang="en-US" sz="1400" dirty="0"/>
                        <a:t> spots all over my skin. There are also some areas that don't look like the normal color of my skin, and I've had some bumps that are kind of hard</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(Fungal infection)</a:t>
                      </a:r>
                    </a:p>
                    <a:p>
                      <a:endParaRPr lang="en-US" sz="1400" dirty="0"/>
                    </a:p>
                  </a:txBody>
                  <a:tcPr marL="72891" marR="72891" marT="36446" marB="36446"/>
                </a:tc>
                <a:extLst>
                  <a:ext uri="{0D108BD9-81ED-4DB2-BD59-A6C34878D82A}">
                    <a16:rowId xmlns:a16="http://schemas.microsoft.com/office/drawing/2014/main" val="513702467"/>
                  </a:ext>
                </a:extLst>
              </a:tr>
              <a:tr h="535623">
                <a:tc gridSpan="2">
                  <a:txBody>
                    <a:bodyPr/>
                    <a:lstStyle/>
                    <a:p>
                      <a:pPr algn="ctr"/>
                      <a:r>
                        <a:rPr lang="en-US" sz="1400" dirty="0"/>
                        <a:t>Same as rest 22 disease samples…</a:t>
                      </a:r>
                    </a:p>
                  </a:txBody>
                  <a:tcPr marL="72891" marR="72891" marT="36446" marB="36446" anchor="ctr"/>
                </a:tc>
                <a:tc hMerge="1">
                  <a:txBody>
                    <a:bodyPr/>
                    <a:lstStyle/>
                    <a:p>
                      <a:endParaRPr lang="en-US" dirty="0"/>
                    </a:p>
                  </a:txBody>
                  <a:tcPr/>
                </a:tc>
                <a:extLst>
                  <a:ext uri="{0D108BD9-81ED-4DB2-BD59-A6C34878D82A}">
                    <a16:rowId xmlns:a16="http://schemas.microsoft.com/office/drawing/2014/main" val="862376496"/>
                  </a:ext>
                </a:extLst>
              </a:tr>
              <a:tr h="1094632">
                <a:tc>
                  <a:txBody>
                    <a:bodyPr/>
                    <a:lstStyle/>
                    <a:p>
                      <a:r>
                        <a:rPr lang="en-US" sz="1400" dirty="0"/>
                        <a:t>what is diabetes?</a:t>
                      </a:r>
                    </a:p>
                  </a:txBody>
                  <a:tcPr marL="72891" marR="72891" marT="36446" marB="36446"/>
                </a:tc>
                <a:tc>
                  <a:txBody>
                    <a:bodyPr/>
                    <a:lstStyle/>
                    <a:p>
                      <a:r>
                        <a:rPr lang="en-US" sz="1400" b="0" i="0" kern="1200" dirty="0">
                          <a:solidFill>
                            <a:schemeClr val="dk1"/>
                          </a:solidFill>
                          <a:effectLst/>
                          <a:latin typeface="+mn-lt"/>
                          <a:ea typeface="+mn-ea"/>
                          <a:cs typeface="+mn-cs"/>
                        </a:rPr>
                        <a:t>Diabetes is a metabolic disorder </a:t>
                      </a:r>
                      <a:r>
                        <a:rPr lang="en-US" sz="1400" b="0" i="0" kern="1200" dirty="0" err="1">
                          <a:solidFill>
                            <a:schemeClr val="dk1"/>
                          </a:solidFill>
                          <a:effectLst/>
                          <a:latin typeface="+mn-lt"/>
                          <a:ea typeface="+mn-ea"/>
                          <a:cs typeface="+mn-cs"/>
                        </a:rPr>
                        <a:t>characterised</a:t>
                      </a:r>
                      <a:r>
                        <a:rPr lang="en-US" sz="1400" b="0" i="0" kern="1200" dirty="0">
                          <a:solidFill>
                            <a:schemeClr val="dk1"/>
                          </a:solidFill>
                          <a:effectLst/>
                          <a:latin typeface="+mn-lt"/>
                          <a:ea typeface="+mn-ea"/>
                          <a:cs typeface="+mn-cs"/>
                        </a:rPr>
                        <a:t> by </a:t>
                      </a:r>
                      <a:r>
                        <a:rPr lang="en-US" sz="1400" b="0" i="0" kern="1200" dirty="0" err="1">
                          <a:solidFill>
                            <a:schemeClr val="dk1"/>
                          </a:solidFill>
                          <a:effectLst/>
                          <a:latin typeface="+mn-lt"/>
                          <a:ea typeface="+mn-ea"/>
                          <a:cs typeface="+mn-cs"/>
                        </a:rPr>
                        <a:t>hyperglycaemia</a:t>
                      </a:r>
                      <a:r>
                        <a:rPr lang="en-US" sz="1400" b="0" i="0" kern="1200" dirty="0">
                          <a:solidFill>
                            <a:schemeClr val="dk1"/>
                          </a:solidFill>
                          <a:effectLst/>
                          <a:latin typeface="+mn-lt"/>
                          <a:ea typeface="+mn-ea"/>
                          <a:cs typeface="+mn-cs"/>
                        </a:rPr>
                        <a:t> resulting from either insufficient secretion of insulin or its ineffectiveness.</a:t>
                      </a:r>
                      <a:endParaRPr lang="en-US" sz="1400" dirty="0"/>
                    </a:p>
                  </a:txBody>
                  <a:tcPr marL="72891" marR="72891" marT="36446" marB="36446"/>
                </a:tc>
                <a:extLst>
                  <a:ext uri="{0D108BD9-81ED-4DB2-BD59-A6C34878D82A}">
                    <a16:rowId xmlns:a16="http://schemas.microsoft.com/office/drawing/2014/main" val="1638801219"/>
                  </a:ext>
                </a:extLst>
              </a:tr>
            </a:tbl>
          </a:graphicData>
        </a:graphic>
      </p:graphicFrame>
      <p:pic>
        <p:nvPicPr>
          <p:cNvPr id="19" name="Picture 18" descr="A screenshot of a chat">
            <a:extLst>
              <a:ext uri="{FF2B5EF4-FFF2-40B4-BE49-F238E27FC236}">
                <a16:creationId xmlns:a16="http://schemas.microsoft.com/office/drawing/2014/main" id="{F75F846C-2988-4292-742C-ABD7DF52A325}"/>
              </a:ext>
            </a:extLst>
          </p:cNvPr>
          <p:cNvPicPr>
            <a:picLocks noChangeAspect="1"/>
          </p:cNvPicPr>
          <p:nvPr/>
        </p:nvPicPr>
        <p:blipFill>
          <a:blip r:embed="rId2"/>
          <a:stretch>
            <a:fillRect/>
          </a:stretch>
        </p:blipFill>
        <p:spPr>
          <a:xfrm>
            <a:off x="7924800" y="1707946"/>
            <a:ext cx="3124200" cy="3124200"/>
          </a:xfrm>
          <a:prstGeom prst="rect">
            <a:avLst/>
          </a:prstGeom>
        </p:spPr>
      </p:pic>
    </p:spTree>
    <p:extLst>
      <p:ext uri="{BB962C8B-B14F-4D97-AF65-F5344CB8AC3E}">
        <p14:creationId xmlns:p14="http://schemas.microsoft.com/office/powerpoint/2010/main" val="259247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CCF1-4663-0FAC-E557-C8C860184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B699C-3280-7E27-A53B-6B90D91ADB53}"/>
              </a:ext>
            </a:extLst>
          </p:cNvPr>
          <p:cNvSpPr>
            <a:spLocks noGrp="1"/>
          </p:cNvSpPr>
          <p:nvPr>
            <p:ph type="title"/>
          </p:nvPr>
        </p:nvSpPr>
        <p:spPr>
          <a:xfrm>
            <a:off x="1638298" y="76200"/>
            <a:ext cx="8915400" cy="868362"/>
          </a:xfrm>
        </p:spPr>
        <p:txBody>
          <a:bodyPr>
            <a:normAutofit fontScale="90000"/>
          </a:bodyPr>
          <a:lstStyle/>
          <a:p>
            <a:r>
              <a:rPr lang="en-US" dirty="0">
                <a:solidFill>
                  <a:srgbClr val="7030A0"/>
                </a:solidFill>
                <a:latin typeface="Times New Roman" panose="02020603050405020304" pitchFamily="18" charset="0"/>
                <a:cs typeface="Times New Roman" panose="02020603050405020304" pitchFamily="18" charset="0"/>
              </a:rPr>
              <a:t>Web Interface of Image Enhancement</a:t>
            </a:r>
            <a:endParaRPr lang="en-US" dirty="0">
              <a:solidFill>
                <a:srgbClr val="7030A0"/>
              </a:solidFill>
            </a:endParaRPr>
          </a:p>
        </p:txBody>
      </p:sp>
      <p:sp>
        <p:nvSpPr>
          <p:cNvPr id="4" name="Slide Number Placeholder 3">
            <a:extLst>
              <a:ext uri="{FF2B5EF4-FFF2-40B4-BE49-F238E27FC236}">
                <a16:creationId xmlns:a16="http://schemas.microsoft.com/office/drawing/2014/main" id="{8D521EDD-A921-29EF-524A-2EBB5538B25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42</a:t>
            </a:fld>
            <a:endParaRPr lang="en-US" dirty="0"/>
          </a:p>
        </p:txBody>
      </p:sp>
      <p:sp>
        <p:nvSpPr>
          <p:cNvPr id="3" name="TextBox 2">
            <a:extLst>
              <a:ext uri="{FF2B5EF4-FFF2-40B4-BE49-F238E27FC236}">
                <a16:creationId xmlns:a16="http://schemas.microsoft.com/office/drawing/2014/main" id="{C6A89BB2-DBB6-BF76-BA68-3DFF2884AD82}"/>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2">
            <a:extLst>
              <a:ext uri="{FF2B5EF4-FFF2-40B4-BE49-F238E27FC236}">
                <a16:creationId xmlns:a16="http://schemas.microsoft.com/office/drawing/2014/main" id="{08FBFB96-578F-A883-06A2-8765BA137DA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395500" y="1267341"/>
            <a:ext cx="9402174"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7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Conclusion</a:t>
            </a:r>
            <a:endParaRPr lang="en-US" dirty="0">
              <a:solidFill>
                <a:srgbClr val="7030A0"/>
              </a:solidFill>
            </a:endParaRPr>
          </a:p>
        </p:txBody>
      </p:sp>
      <p:sp>
        <p:nvSpPr>
          <p:cNvPr id="4" name="Slide Number Placeholder 3"/>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43</a:t>
            </a:fld>
            <a:endParaRPr lang="en-US" dirty="0"/>
          </a:p>
        </p:txBody>
      </p:sp>
      <p:sp>
        <p:nvSpPr>
          <p:cNvPr id="5" name="TextBox 4">
            <a:extLst>
              <a:ext uri="{FF2B5EF4-FFF2-40B4-BE49-F238E27FC236}">
                <a16:creationId xmlns:a16="http://schemas.microsoft.com/office/drawing/2014/main" id="{19B37B8D-F57A-2BA3-3A76-E3DD8C73097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FE1FE294-B5DE-CF0A-3E2D-6D2E786B0A76}"/>
              </a:ext>
            </a:extLst>
          </p:cNvPr>
          <p:cNvSpPr>
            <a:spLocks noChangeArrowheads="1"/>
          </p:cNvSpPr>
          <p:nvPr/>
        </p:nvSpPr>
        <p:spPr bwMode="auto">
          <a:xfrm>
            <a:off x="685800" y="1223814"/>
            <a:ext cx="11125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Summary</a:t>
            </a:r>
            <a:r>
              <a:rPr kumimoji="0" lang="en-US" altLang="en-US" sz="1800" b="0" i="0" u="none" strike="noStrike" cap="none" normalizeH="0" baseline="0" dirty="0">
                <a:ln>
                  <a:noFill/>
                </a:ln>
                <a:solidFill>
                  <a:schemeClr val="tx1"/>
                </a:solidFill>
                <a:effectLst/>
                <a:latin typeface="Arial" panose="020B0604020202020204" pitchFamily="34" charset="0"/>
              </a:rPr>
              <a:t>: Successfully developed a hybrid chatbot that outperforms single-model approaches in accuracy and efficiency.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Demonstrates that multi-paradigm integration (ML + DL + RAG) restores user trust through transparency.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 Knowledge base limited to </a:t>
            </a:r>
            <a:r>
              <a:rPr kumimoji="0" lang="en-US" altLang="en-US" sz="1800" b="0" i="1" u="none" strike="noStrike" cap="none" normalizeH="0" baseline="0" dirty="0">
                <a:ln>
                  <a:noFill/>
                </a:ln>
                <a:solidFill>
                  <a:schemeClr val="tx1"/>
                </a:solidFill>
                <a:effectLst/>
                <a:latin typeface="Arial" panose="020B0604020202020204" pitchFamily="34" charset="0"/>
              </a:rPr>
              <a:t>Gale Encyclopedia</a:t>
            </a:r>
            <a:r>
              <a:rPr kumimoji="0" lang="en-US" altLang="en-US" sz="1800" b="0" i="0" u="none" strike="noStrike" cap="none" normalizeH="0" baseline="0" dirty="0">
                <a:ln>
                  <a:noFill/>
                </a:ln>
                <a:solidFill>
                  <a:schemeClr val="tx1"/>
                </a:solidFill>
                <a:effectLst/>
                <a:latin typeface="Arial" panose="020B0604020202020204" pitchFamily="34" charset="0"/>
              </a:rPr>
              <a:t>; dependence on English language inputs.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Future Work</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Knowledge Base Expansion</a:t>
            </a:r>
            <a:r>
              <a:rPr lang="en-US" altLang="en-US" dirty="0">
                <a:latin typeface="Arial" panose="020B0604020202020204" pitchFamily="34" charset="0"/>
              </a:rPr>
              <a:t>: Incorporate specialized textbooks (e.g., </a:t>
            </a:r>
            <a:r>
              <a:rPr lang="en-US" altLang="en-US" i="1" dirty="0">
                <a:latin typeface="Arial" panose="020B0604020202020204" pitchFamily="34" charset="0"/>
              </a:rPr>
              <a:t>Harrison’s Principles of Internal Medicine</a:t>
            </a:r>
            <a:r>
              <a:rPr lang="en-US" altLang="en-US" dirty="0">
                <a:latin typeface="Arial" panose="020B0604020202020204" pitchFamily="34" charset="0"/>
              </a:rPr>
              <a:t>, </a:t>
            </a:r>
            <a:r>
              <a:rPr lang="en-US" altLang="en-US" i="1" dirty="0">
                <a:latin typeface="Arial" panose="020B0604020202020204" pitchFamily="34" charset="0"/>
              </a:rPr>
              <a:t>Gray's Anatomy</a:t>
            </a:r>
            <a:r>
              <a:rPr lang="en-US" altLang="en-US" dirty="0">
                <a:latin typeface="Arial" panose="020B0604020202020204" pitchFamily="34" charset="0"/>
              </a:rPr>
              <a:t>) to cover rare pathologies.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Multilingual Support</a:t>
            </a:r>
            <a:r>
              <a:rPr lang="en-US" altLang="en-US" dirty="0">
                <a:latin typeface="Arial" panose="020B0604020202020204" pitchFamily="34" charset="0"/>
              </a:rPr>
              <a:t>: Integrate translation layers to support Bengali and Spanish for rural telemedicine access.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Electronic Health Record (EHR) Integration</a:t>
            </a:r>
            <a:r>
              <a:rPr lang="en-US" altLang="en-US" dirty="0">
                <a:latin typeface="Arial" panose="020B0604020202020204" pitchFamily="34" charset="0"/>
              </a:rPr>
              <a:t>: Allow the chatbot to access patient history for personalized risk assessment.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Doctor-in-the-Loop</a:t>
            </a:r>
            <a:r>
              <a:rPr lang="en-US" altLang="en-US" dirty="0">
                <a:latin typeface="Arial" panose="020B0604020202020204" pitchFamily="34" charset="0"/>
              </a:rPr>
              <a:t>:Implement a dashboard for real doctors to verify "Low Confidence" (Red flag) cases.</a:t>
            </a:r>
          </a:p>
        </p:txBody>
      </p:sp>
    </p:spTree>
    <p:extLst>
      <p:ext uri="{BB962C8B-B14F-4D97-AF65-F5344CB8AC3E}">
        <p14:creationId xmlns:p14="http://schemas.microsoft.com/office/powerpoint/2010/main" val="287370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AAE9-3B4C-FCEC-50FC-12FB4062A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1CA16-AE0D-D369-FE42-59C7313CB16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References</a:t>
            </a:r>
            <a:endParaRPr lang="en-US" dirty="0">
              <a:solidFill>
                <a:srgbClr val="7030A0"/>
              </a:solidFill>
            </a:endParaRPr>
          </a:p>
        </p:txBody>
      </p:sp>
      <p:sp>
        <p:nvSpPr>
          <p:cNvPr id="4" name="Slide Number Placeholder 3">
            <a:extLst>
              <a:ext uri="{FF2B5EF4-FFF2-40B4-BE49-F238E27FC236}">
                <a16:creationId xmlns:a16="http://schemas.microsoft.com/office/drawing/2014/main" id="{F97097F1-FADA-324C-E90E-73FFCAEF9034}"/>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44</a:t>
            </a:fld>
            <a:endParaRPr lang="en-US" dirty="0"/>
          </a:p>
        </p:txBody>
      </p:sp>
      <p:sp>
        <p:nvSpPr>
          <p:cNvPr id="5" name="TextBox 4">
            <a:extLst>
              <a:ext uri="{FF2B5EF4-FFF2-40B4-BE49-F238E27FC236}">
                <a16:creationId xmlns:a16="http://schemas.microsoft.com/office/drawing/2014/main" id="{908FB2A1-531C-6EF4-8574-EB5912211BF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Content Placeholder 2">
            <a:extLst>
              <a:ext uri="{FF2B5EF4-FFF2-40B4-BE49-F238E27FC236}">
                <a16:creationId xmlns:a16="http://schemas.microsoft.com/office/drawing/2014/main" id="{F5499A54-12E2-CA89-A6D2-7D38541D2BFA}"/>
              </a:ext>
            </a:extLst>
          </p:cNvPr>
          <p:cNvSpPr>
            <a:spLocks noGrp="1"/>
          </p:cNvSpPr>
          <p:nvPr>
            <p:ph sz="quarter" idx="13"/>
          </p:nvPr>
        </p:nvSpPr>
        <p:spPr>
          <a:xfrm>
            <a:off x="533400" y="1371600"/>
            <a:ext cx="11049000" cy="4724400"/>
          </a:xfrm>
        </p:spPr>
        <p:txBody>
          <a:bodyPr>
            <a:normAutofit fontScale="47500" lnSpcReduction="20000"/>
          </a:bodyPr>
          <a:lstStyle/>
          <a:p>
            <a:pPr marL="514350" indent="-514350" fontAlgn="base">
              <a:buFont typeface="+mj-lt"/>
              <a:buAutoNum type="arabicPeriod"/>
            </a:pPr>
            <a:r>
              <a:rPr lang="en-US" dirty="0"/>
              <a:t> N. Barman, “Symptom2Disease,” Kaggle dataset. Available:</a:t>
            </a:r>
            <a:r>
              <a:rPr lang="en-US" dirty="0">
                <a:hlinkClick r:id="rId2"/>
              </a:rPr>
              <a:t> </a:t>
            </a:r>
            <a:r>
              <a:rPr lang="en-US" u="sng" dirty="0">
                <a:hlinkClick r:id="rId2"/>
              </a:rPr>
              <a:t>https://www.kaggle.com/datasets/niyarrbarman/symptom2disease</a:t>
            </a:r>
            <a:r>
              <a:rPr lang="en-US" dirty="0"/>
              <a:t>.</a:t>
            </a:r>
          </a:p>
          <a:p>
            <a:pPr marL="514350" indent="-514350" fontAlgn="base">
              <a:buFont typeface="+mj-lt"/>
              <a:buAutoNum type="arabicPeriod"/>
            </a:pPr>
            <a:r>
              <a:rPr lang="en-US" dirty="0"/>
              <a:t> K. L. F. Gale, </a:t>
            </a:r>
            <a:r>
              <a:rPr lang="en-US" i="1" dirty="0"/>
              <a:t>The Gale Encyclopedia of Medicine</a:t>
            </a:r>
            <a:r>
              <a:rPr lang="en-US" dirty="0"/>
              <a:t>, 3rd ed. Detroit, MI, USA: Gale Group, 2014. Available:</a:t>
            </a:r>
            <a:r>
              <a:rPr lang="en-US" dirty="0">
                <a:hlinkClick r:id="rId3"/>
              </a:rPr>
              <a:t> </a:t>
            </a:r>
            <a:r>
              <a:rPr lang="en-US" u="sng" dirty="0">
                <a:hlinkClick r:id="rId3"/>
              </a:rPr>
              <a:t>https://staibabussalamsula.ac.id/wp-content/uploads/2024/06/The-Gale-Encyclopedia-of-Medicine-3rd-Edition-staibabussalamsula.ac_.id_.pdf</a:t>
            </a:r>
            <a:r>
              <a:rPr lang="en-US" dirty="0"/>
              <a:t>.</a:t>
            </a:r>
          </a:p>
          <a:p>
            <a:pPr marL="514350" indent="-514350" fontAlgn="base">
              <a:buFont typeface="+mj-lt"/>
              <a:buAutoNum type="arabicPeriod"/>
            </a:pPr>
            <a:r>
              <a:rPr lang="en-US" dirty="0"/>
              <a:t>S. Wang </a:t>
            </a:r>
            <a:r>
              <a:rPr lang="en-US" i="1" dirty="0"/>
              <a:t>et al.</a:t>
            </a:r>
            <a:r>
              <a:rPr lang="en-US" dirty="0"/>
              <a:t>, “Enhancing medical AI with retrieval-augmented generation,” </a:t>
            </a:r>
            <a:r>
              <a:rPr lang="en-US" i="1" dirty="0"/>
              <a:t>NIH National Library of Medicine</a:t>
            </a:r>
            <a:r>
              <a:rPr lang="en-US" dirty="0"/>
              <a:t>, 2024. Available:</a:t>
            </a:r>
            <a:r>
              <a:rPr lang="en-US" dirty="0">
                <a:hlinkClick r:id="rId4"/>
              </a:rPr>
              <a:t> </a:t>
            </a:r>
            <a:r>
              <a:rPr lang="en-US" u="sng" dirty="0">
                <a:hlinkClick r:id="rId4"/>
              </a:rPr>
              <a:t>https://pmc.ncbi.nlm.nih.gov/articles/PMC12059965</a:t>
            </a:r>
            <a:r>
              <a:rPr lang="en-US" dirty="0"/>
              <a:t>.</a:t>
            </a:r>
          </a:p>
          <a:p>
            <a:pPr marL="514350" indent="-514350" fontAlgn="base">
              <a:buFont typeface="+mj-lt"/>
              <a:buAutoNum type="arabicPeriod"/>
            </a:pPr>
            <a:r>
              <a:rPr lang="en-US" dirty="0"/>
              <a:t> A. K. Patel </a:t>
            </a:r>
            <a:r>
              <a:rPr lang="en-US" i="1" dirty="0"/>
              <a:t>et al.</a:t>
            </a:r>
            <a:r>
              <a:rPr lang="en-US" dirty="0"/>
              <a:t>, “Retrieval-augmented generation in healthcare,” </a:t>
            </a:r>
            <a:r>
              <a:rPr lang="en-US" i="1" dirty="0"/>
              <a:t>Healthcare</a:t>
            </a:r>
            <a:r>
              <a:rPr lang="en-US" dirty="0"/>
              <a:t>, vol. 6, no. 9, p. 226, 2024, </a:t>
            </a:r>
            <a:r>
              <a:rPr lang="en-US" dirty="0" err="1"/>
              <a:t>doi</a:t>
            </a:r>
            <a:r>
              <a:rPr lang="en-US" dirty="0"/>
              <a:t>: 10.3390/healthcare6090226.</a:t>
            </a:r>
          </a:p>
          <a:p>
            <a:pPr marL="514350" indent="-514350" fontAlgn="base">
              <a:buFont typeface="+mj-lt"/>
              <a:buAutoNum type="arabicPeriod"/>
            </a:pPr>
            <a:r>
              <a:rPr lang="en-US" dirty="0"/>
              <a:t>J. Li </a:t>
            </a:r>
            <a:r>
              <a:rPr lang="en-US" i="1" dirty="0"/>
              <a:t>et al.</a:t>
            </a:r>
            <a:r>
              <a:rPr lang="en-US" dirty="0"/>
              <a:t>, “Development and evaluation of a retrieval-augmented generation system for clinical decision support,” </a:t>
            </a:r>
            <a:r>
              <a:rPr lang="en-US" i="1" dirty="0"/>
              <a:t>JMIR AI</a:t>
            </a:r>
            <a:r>
              <a:rPr lang="en-US" dirty="0"/>
              <a:t>, vol. 1, p. e75262, 2025. Available:</a:t>
            </a:r>
            <a:r>
              <a:rPr lang="en-US" dirty="0">
                <a:hlinkClick r:id="rId5"/>
              </a:rPr>
              <a:t> </a:t>
            </a:r>
            <a:r>
              <a:rPr lang="en-US" u="sng" dirty="0">
                <a:hlinkClick r:id="rId5"/>
              </a:rPr>
              <a:t>https://ai.jmir.org/2025/1/e75262</a:t>
            </a:r>
            <a:r>
              <a:rPr lang="en-US" dirty="0"/>
              <a:t>.</a:t>
            </a:r>
          </a:p>
          <a:p>
            <a:pPr marL="514350" indent="-514350" fontAlgn="base">
              <a:buFont typeface="+mj-lt"/>
              <a:buAutoNum type="arabicPeriod"/>
            </a:pPr>
            <a:r>
              <a:rPr lang="en-US" dirty="0"/>
              <a:t>M. Hasan </a:t>
            </a:r>
            <a:r>
              <a:rPr lang="en-US" i="1" dirty="0"/>
              <a:t>et al.</a:t>
            </a:r>
            <a:r>
              <a:rPr lang="en-US" dirty="0"/>
              <a:t>, “</a:t>
            </a:r>
            <a:r>
              <a:rPr lang="en-US" dirty="0" err="1"/>
              <a:t>SymptoTrackAI</a:t>
            </a:r>
            <a:r>
              <a:rPr lang="en-US" dirty="0"/>
              <a:t>: Hybrid RAG chatbot for symptom monitoring,” </a:t>
            </a:r>
            <a:r>
              <a:rPr lang="en-US" i="1" dirty="0"/>
              <a:t>ResearchGate</a:t>
            </a:r>
            <a:r>
              <a:rPr lang="en-US" dirty="0"/>
              <a:t>, 2025. Available:</a:t>
            </a:r>
            <a:r>
              <a:rPr lang="en-US" dirty="0">
                <a:hlinkClick r:id="rId6"/>
              </a:rPr>
              <a:t> </a:t>
            </a:r>
            <a:r>
              <a:rPr lang="en-US" u="sng" dirty="0">
                <a:hlinkClick r:id="rId6"/>
              </a:rPr>
              <a:t>https://www.researchgate.net/publication/395825116_SymptoTrackAI_Hybrid_RAG_Chatbot_for_Symptom_Monitoring</a:t>
            </a:r>
            <a:r>
              <a:rPr lang="en-US" dirty="0"/>
              <a:t>.</a:t>
            </a:r>
          </a:p>
          <a:p>
            <a:pPr marL="514350" indent="-514350" fontAlgn="base">
              <a:buFont typeface="+mj-lt"/>
              <a:buAutoNum type="arabicPeriod"/>
            </a:pPr>
            <a:r>
              <a:rPr lang="en-US" dirty="0"/>
              <a:t>A. Rahman </a:t>
            </a:r>
            <a:r>
              <a:rPr lang="en-US" i="1" dirty="0"/>
              <a:t>et al.</a:t>
            </a:r>
            <a:r>
              <a:rPr lang="en-US" dirty="0"/>
              <a:t>, “AI for customized treatments with RAG and large language models,” </a:t>
            </a:r>
            <a:r>
              <a:rPr lang="en-US" i="1" dirty="0"/>
              <a:t>Int. J. Innovative Sci. Res. Technol.</a:t>
            </a:r>
            <a:r>
              <a:rPr lang="en-US" dirty="0"/>
              <a:t>, vol. 10, no. 6, pp. 1–10, 2025. Available:</a:t>
            </a:r>
            <a:r>
              <a:rPr lang="en-US" dirty="0">
                <a:hlinkClick r:id="rId7"/>
              </a:rPr>
              <a:t> </a:t>
            </a:r>
            <a:r>
              <a:rPr lang="en-US" u="sng" dirty="0">
                <a:hlinkClick r:id="rId7"/>
              </a:rPr>
              <a:t>https://www.ijisrt.com/assets/upload/files/IJISRT25JUN282.pdf</a:t>
            </a:r>
            <a:r>
              <a:rPr lang="en-US" dirty="0"/>
              <a:t>.</a:t>
            </a:r>
          </a:p>
          <a:p>
            <a:pPr marL="514350" indent="-514350" fontAlgn="base">
              <a:buFont typeface="+mj-lt"/>
              <a:buAutoNum type="arabicPeriod"/>
            </a:pPr>
            <a:r>
              <a:rPr lang="en-US" dirty="0"/>
              <a:t>M. Zhao </a:t>
            </a:r>
            <a:r>
              <a:rPr lang="en-US" i="1" dirty="0"/>
              <a:t>et al.</a:t>
            </a:r>
            <a:r>
              <a:rPr lang="en-US" dirty="0"/>
              <a:t>, “A survey on retrieval-augmented generation models,” </a:t>
            </a:r>
            <a:r>
              <a:rPr lang="en-US" i="1" dirty="0"/>
              <a:t>Neural Computing and Applications</a:t>
            </a:r>
            <a:r>
              <a:rPr lang="en-US" dirty="0"/>
              <a:t>, 2025, </a:t>
            </a:r>
            <a:r>
              <a:rPr lang="en-US" dirty="0" err="1"/>
              <a:t>doi</a:t>
            </a:r>
            <a:r>
              <a:rPr lang="en-US" dirty="0"/>
              <a:t>: 10.1007/s00521-025-11666-9.</a:t>
            </a:r>
          </a:p>
          <a:p>
            <a:pPr marL="514350" indent="-514350" fontAlgn="base">
              <a:buFont typeface="+mj-lt"/>
              <a:buAutoNum type="arabicPeriod"/>
            </a:pPr>
            <a:r>
              <a:rPr lang="en-US" dirty="0"/>
              <a:t>S. Verma </a:t>
            </a:r>
            <a:r>
              <a:rPr lang="en-US" i="1" dirty="0"/>
              <a:t>et al.</a:t>
            </a:r>
            <a:r>
              <a:rPr lang="en-US" dirty="0"/>
              <a:t>, “Research on AI-powered medical chatbot using RAG,” </a:t>
            </a:r>
            <a:r>
              <a:rPr lang="en-US" i="1" dirty="0"/>
              <a:t>Int. J. Sci. Res. Eng. Technol.</a:t>
            </a:r>
            <a:r>
              <a:rPr lang="en-US" dirty="0"/>
              <a:t>, 2025. Available:</a:t>
            </a:r>
            <a:r>
              <a:rPr lang="en-US" dirty="0">
                <a:hlinkClick r:id="rId8"/>
              </a:rPr>
              <a:t> </a:t>
            </a:r>
            <a:r>
              <a:rPr lang="en-US" u="sng" dirty="0">
                <a:hlinkClick r:id="rId8"/>
              </a:rPr>
              <a:t>https://ijsret.com/2025/07/26/research-on-ai-powered-medical-chat-bot-using-rag/</a:t>
            </a:r>
            <a:r>
              <a:rPr lang="en-US" dirty="0"/>
              <a:t>.</a:t>
            </a:r>
          </a:p>
          <a:p>
            <a:pPr marL="514350" indent="-514350" fontAlgn="base">
              <a:buFont typeface="+mj-lt"/>
              <a:buAutoNum type="arabicPeriod"/>
            </a:pPr>
            <a:r>
              <a:rPr lang="en-US" dirty="0"/>
              <a:t>R. Gupta </a:t>
            </a:r>
            <a:r>
              <a:rPr lang="en-US" i="1" dirty="0"/>
              <a:t>et al.</a:t>
            </a:r>
            <a:r>
              <a:rPr lang="en-US" dirty="0"/>
              <a:t>, “Transforming healthcare with chatbots: Uses and applications,” </a:t>
            </a:r>
            <a:r>
              <a:rPr lang="en-US" i="1" dirty="0"/>
              <a:t>NIH National Library of Medicine</a:t>
            </a:r>
            <a:r>
              <a:rPr lang="en-US" dirty="0"/>
              <a:t>, 2024. Available:</a:t>
            </a:r>
            <a:r>
              <a:rPr lang="en-US" dirty="0">
                <a:hlinkClick r:id="rId9"/>
              </a:rPr>
              <a:t> </a:t>
            </a:r>
            <a:r>
              <a:rPr lang="en-US" u="sng" dirty="0">
                <a:hlinkClick r:id="rId9"/>
              </a:rPr>
              <a:t>https://pmc.ncbi.nlm.nih.gov/articles/PMC11915287/</a:t>
            </a:r>
            <a:r>
              <a:rPr lang="en-US" dirty="0"/>
              <a:t>.</a:t>
            </a:r>
          </a:p>
          <a:p>
            <a:pPr marL="0" indent="0">
              <a:buNone/>
            </a:pPr>
            <a:endParaRPr lang="en-US" sz="22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90546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a:xfrm>
            <a:off x="9350248" y="5959475"/>
            <a:ext cx="2844800" cy="365125"/>
          </a:xfrm>
        </p:spPr>
        <p:txBody>
          <a:bodyPr/>
          <a:lstStyle/>
          <a:p>
            <a:pPr>
              <a:defRPr/>
            </a:pPr>
            <a:fld id="{4CD333A3-7515-47B8-9EDC-EE0892D9C861}" type="slidenum">
              <a:rPr lang="en-US" smtClean="0"/>
              <a:pPr>
                <a:defRPr/>
              </a:pPr>
              <a:t>45</a:t>
            </a:fld>
            <a:endParaRPr lang="en-US" dirty="0"/>
          </a:p>
        </p:txBody>
      </p:sp>
      <p:sp>
        <p:nvSpPr>
          <p:cNvPr id="5" name="TextBox 4">
            <a:extLst>
              <a:ext uri="{FF2B5EF4-FFF2-40B4-BE49-F238E27FC236}">
                <a16:creationId xmlns:a16="http://schemas.microsoft.com/office/drawing/2014/main" id="{2EBB629C-0461-0D8C-DA5C-C136AD5443E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Content Placeholder 2">
            <a:extLst>
              <a:ext uri="{FF2B5EF4-FFF2-40B4-BE49-F238E27FC236}">
                <a16:creationId xmlns:a16="http://schemas.microsoft.com/office/drawing/2014/main" id="{14E0CDAB-14C9-8AE2-89CB-35D1AD99D273}"/>
              </a:ext>
            </a:extLst>
          </p:cNvPr>
          <p:cNvSpPr>
            <a:spLocks noGrp="1"/>
          </p:cNvSpPr>
          <p:nvPr>
            <p:ph sz="quarter" idx="13"/>
          </p:nvPr>
        </p:nvSpPr>
        <p:spPr>
          <a:xfrm>
            <a:off x="609600" y="1676400"/>
            <a:ext cx="10972800" cy="3962400"/>
          </a:xfrm>
        </p:spPr>
        <p:txBody>
          <a:bodyPr>
            <a:normAutofit lnSpcReduction="10000"/>
          </a:bodyPr>
          <a:lstStyle/>
          <a:p>
            <a:pPr marL="0" indent="0" algn="ctr">
              <a:buNone/>
            </a:pPr>
            <a:endParaRPr lang="en-US" sz="6000" b="1" dirty="0">
              <a:solidFill>
                <a:srgbClr val="7030A0"/>
              </a:solidFill>
              <a:latin typeface="Times New Roman" pitchFamily="18" charset="0"/>
              <a:cs typeface="Times New Roman" pitchFamily="18" charset="0"/>
            </a:endParaRPr>
          </a:p>
          <a:p>
            <a:pPr marL="0" indent="0" algn="ctr">
              <a:buNone/>
            </a:pPr>
            <a:r>
              <a:rPr lang="en-US" sz="6000" b="1" dirty="0">
                <a:solidFill>
                  <a:srgbClr val="7030A0"/>
                </a:solidFill>
                <a:latin typeface="Times New Roman" pitchFamily="18" charset="0"/>
                <a:cs typeface="Times New Roman" pitchFamily="18" charset="0"/>
              </a:rPr>
              <a:t>THANK YOU</a:t>
            </a:r>
          </a:p>
          <a:p>
            <a:pPr marL="0" indent="0" algn="ctr">
              <a:buNone/>
            </a:pPr>
            <a:endParaRPr lang="en-US" sz="6000" b="1" dirty="0">
              <a:solidFill>
                <a:srgbClr val="7030A0"/>
              </a:solidFill>
              <a:latin typeface="Times New Roman" pitchFamily="18" charset="0"/>
              <a:cs typeface="Times New Roman" pitchFamily="18" charset="0"/>
            </a:endParaRPr>
          </a:p>
          <a:p>
            <a:pPr marL="0" indent="0" algn="r">
              <a:buNone/>
            </a:pPr>
            <a:r>
              <a:rPr lang="en-US" sz="6000" b="1" dirty="0">
                <a:solidFill>
                  <a:schemeClr val="tx1"/>
                </a:solidFill>
                <a:latin typeface="Times New Roman" pitchFamily="18" charset="0"/>
                <a:cs typeface="Times New Roman" pitchFamily="18" charset="0"/>
              </a:rPr>
              <a:t>Any Questions?</a:t>
            </a:r>
          </a:p>
          <a:p>
            <a:pPr marL="0" indent="0" algn="r">
              <a:buNone/>
            </a:pPr>
            <a:endParaRPr lang="en-US" sz="3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4595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Background Study</a:t>
            </a:r>
            <a:endParaRPr lang="en-US" dirty="0">
              <a:solidFill>
                <a:srgbClr val="7030A0"/>
              </a:solidFill>
            </a:endParaRPr>
          </a:p>
        </p:txBody>
      </p:sp>
      <p:sp>
        <p:nvSpPr>
          <p:cNvPr id="4" name="Slide Number Placeholder 3"/>
          <p:cNvSpPr>
            <a:spLocks noGrp="1"/>
          </p:cNvSpPr>
          <p:nvPr>
            <p:ph type="sldNum" sz="quarter" idx="16"/>
          </p:nvPr>
        </p:nvSpPr>
        <p:spPr>
          <a:xfrm>
            <a:off x="9319768" y="5975351"/>
            <a:ext cx="2844800" cy="365125"/>
          </a:xfrm>
        </p:spPr>
        <p:txBody>
          <a:bodyPr/>
          <a:lstStyle/>
          <a:p>
            <a:pPr>
              <a:defRPr/>
            </a:pPr>
            <a:fld id="{4CD333A3-7515-47B8-9EDC-EE0892D9C861}" type="slidenum">
              <a:rPr lang="en-US" smtClean="0"/>
              <a:pPr>
                <a:defRPr/>
              </a:pPr>
              <a:t>5</a:t>
            </a:fld>
            <a:endParaRPr lang="en-US" dirty="0"/>
          </a:p>
        </p:txBody>
      </p:sp>
      <p:sp>
        <p:nvSpPr>
          <p:cNvPr id="6" name="TextBox 5">
            <a:extLst>
              <a:ext uri="{FF2B5EF4-FFF2-40B4-BE49-F238E27FC236}">
                <a16:creationId xmlns:a16="http://schemas.microsoft.com/office/drawing/2014/main" id="{63C18772-518C-E2F8-EBA7-247295C187B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9" name="Table 8">
            <a:extLst>
              <a:ext uri="{FF2B5EF4-FFF2-40B4-BE49-F238E27FC236}">
                <a16:creationId xmlns:a16="http://schemas.microsoft.com/office/drawing/2014/main" id="{B460B52E-C352-6C05-8484-7DAA8776B3AE}"/>
              </a:ext>
            </a:extLst>
          </p:cNvPr>
          <p:cNvGraphicFramePr>
            <a:graphicFrameLocks noGrp="1"/>
          </p:cNvGraphicFramePr>
          <p:nvPr>
            <p:extLst>
              <p:ext uri="{D42A27DB-BD31-4B8C-83A1-F6EECF244321}">
                <p14:modId xmlns:p14="http://schemas.microsoft.com/office/powerpoint/2010/main" val="4087336325"/>
              </p:ext>
            </p:extLst>
          </p:nvPr>
        </p:nvGraphicFramePr>
        <p:xfrm>
          <a:off x="495300" y="1424100"/>
          <a:ext cx="11201400" cy="4206240"/>
        </p:xfrm>
        <a:graphic>
          <a:graphicData uri="http://schemas.openxmlformats.org/drawingml/2006/table">
            <a:tbl>
              <a:tblPr/>
              <a:tblGrid>
                <a:gridCol w="3886200">
                  <a:extLst>
                    <a:ext uri="{9D8B030D-6E8A-4147-A177-3AD203B41FA5}">
                      <a16:colId xmlns:a16="http://schemas.microsoft.com/office/drawing/2014/main" val="2137554523"/>
                    </a:ext>
                  </a:extLst>
                </a:gridCol>
                <a:gridCol w="3886200">
                  <a:extLst>
                    <a:ext uri="{9D8B030D-6E8A-4147-A177-3AD203B41FA5}">
                      <a16:colId xmlns:a16="http://schemas.microsoft.com/office/drawing/2014/main" val="3558226830"/>
                    </a:ext>
                  </a:extLst>
                </a:gridCol>
                <a:gridCol w="3429000">
                  <a:extLst>
                    <a:ext uri="{9D8B030D-6E8A-4147-A177-3AD203B41FA5}">
                      <a16:colId xmlns:a16="http://schemas.microsoft.com/office/drawing/2014/main" val="2823667140"/>
                    </a:ext>
                  </a:extLst>
                </a:gridCol>
              </a:tblGrid>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Study / System</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Methodology</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Critical Limitation (The Gap)</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05121827"/>
                  </a:ext>
                </a:extLst>
              </a:tr>
              <a:tr h="0">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Gargari et al. (2025)</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Standard RAG + LLM</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Generic retrieval; prone to "hallucinations" on specific symptoms.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2850743"/>
                  </a:ext>
                </a:extLst>
              </a:tr>
              <a:tr h="0">
                <a:tc>
                  <a:txBody>
                    <a:bodyPr/>
                    <a:lstStyle/>
                    <a:p>
                      <a:pPr rtl="0">
                        <a:buNone/>
                      </a:pPr>
                      <a:r>
                        <a:rPr lang="en-US" sz="1400" b="1" dirty="0" err="1">
                          <a:solidFill>
                            <a:srgbClr val="1F1F1F"/>
                          </a:solidFill>
                          <a:effectLst/>
                          <a:latin typeface="Arial" panose="020B0604020202020204" pitchFamily="34" charset="0"/>
                          <a:cs typeface="Arial" panose="020B0604020202020204" pitchFamily="34" charset="0"/>
                        </a:rPr>
                        <a:t>SymptoTrackAI</a:t>
                      </a:r>
                      <a:r>
                        <a:rPr lang="en-US" sz="1400" b="1" dirty="0">
                          <a:solidFill>
                            <a:srgbClr val="1F1F1F"/>
                          </a:solidFill>
                          <a:effectLst/>
                          <a:latin typeface="Arial" panose="020B0604020202020204" pitchFamily="34" charset="0"/>
                          <a:cs typeface="Arial" panose="020B0604020202020204" pitchFamily="34" charset="0"/>
                        </a:rPr>
                        <a:t> (2025)</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Oncology-specific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Narrow Domain</a:t>
                      </a:r>
                      <a:r>
                        <a:rPr lang="en-US" sz="1400">
                          <a:solidFill>
                            <a:srgbClr val="1F1F1F"/>
                          </a:solidFill>
                          <a:effectLst/>
                          <a:latin typeface="Arial" panose="020B0604020202020204" pitchFamily="34" charset="0"/>
                          <a:cs typeface="Arial" panose="020B0604020202020204" pitchFamily="34" charset="0"/>
                        </a:rPr>
                        <a:t>: Only works for cancer; fails on general diseases.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082517"/>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Standard LLMs</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GPT-4 / Llama 3</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Black Box</a:t>
                      </a:r>
                      <a:r>
                        <a:rPr lang="en-US" sz="1400" dirty="0">
                          <a:solidFill>
                            <a:srgbClr val="1F1F1F"/>
                          </a:solidFill>
                          <a:effectLst/>
                          <a:latin typeface="Arial" panose="020B0604020202020204" pitchFamily="34" charset="0"/>
                          <a:cs typeface="Arial" panose="020B0604020202020204" pitchFamily="34" charset="0"/>
                        </a:rPr>
                        <a:t>: No citations; cannot verify if advice is medical fact or guess.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318096"/>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MRD-RAG</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Multi-Reasoning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Slow Latency</a:t>
                      </a:r>
                      <a:r>
                        <a:rPr lang="en-US" sz="1400" dirty="0">
                          <a:solidFill>
                            <a:srgbClr val="1F1F1F"/>
                          </a:solidFill>
                          <a:effectLst/>
                          <a:latin typeface="Arial" panose="020B0604020202020204" pitchFamily="34" charset="0"/>
                          <a:cs typeface="Arial" panose="020B0604020202020204" pitchFamily="34" charset="0"/>
                        </a:rPr>
                        <a:t>: Too computationally heavy for real-time chat.</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849858"/>
                  </a:ext>
                </a:extLst>
              </a:tr>
              <a:tr h="0">
                <a:tc>
                  <a:txBody>
                    <a:bodyPr/>
                    <a:lstStyle/>
                    <a:p>
                      <a:pPr>
                        <a:buNone/>
                      </a:pPr>
                      <a:r>
                        <a:rPr lang="en-US" sz="1400" b="1">
                          <a:latin typeface="Arial" panose="020B0604020202020204" pitchFamily="34" charset="0"/>
                          <a:cs typeface="Arial" panose="020B0604020202020204" pitchFamily="34" charset="0"/>
                        </a:rPr>
                        <a:t>Kumar et al. (2024)</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Symptom-based ML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a:latin typeface="Arial" panose="020B0604020202020204" pitchFamily="34" charset="0"/>
                          <a:cs typeface="Arial" panose="020B0604020202020204" pitchFamily="34" charset="0"/>
                        </a:rPr>
                        <a:t>Lack of Explainability</a:t>
                      </a:r>
                      <a:r>
                        <a:rPr lang="en-US" sz="1400">
                          <a:latin typeface="Arial" panose="020B0604020202020204" pitchFamily="34" charset="0"/>
                          <a:cs typeface="Arial" panose="020B0604020202020204" pitchFamily="34" charset="0"/>
                        </a:rPr>
                        <a:t>: High accuracy (95%) but functions as a "Black Box" with no justification for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783016"/>
                  </a:ext>
                </a:extLst>
              </a:tr>
              <a:tr h="0">
                <a:tc>
                  <a:txBody>
                    <a:bodyPr/>
                    <a:lstStyle/>
                    <a:p>
                      <a:pPr>
                        <a:buNone/>
                      </a:pPr>
                      <a:r>
                        <a:rPr lang="en-US" sz="1400" b="1">
                          <a:latin typeface="Arial" panose="020B0604020202020204" pitchFamily="34" charset="0"/>
                          <a:cs typeface="Arial" panose="020B0604020202020204" pitchFamily="34" charset="0"/>
                        </a:rPr>
                        <a:t>Mahajan et al. (2023)</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Standard Ensemble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latin typeface="Arial" panose="020B0604020202020204" pitchFamily="34" charset="0"/>
                          <a:cs typeface="Arial" panose="020B0604020202020204" pitchFamily="34" charset="0"/>
                        </a:rPr>
                        <a:t>Lower Accuracy Cap</a:t>
                      </a:r>
                      <a:r>
                        <a:rPr lang="en-US" sz="1400" dirty="0">
                          <a:latin typeface="Arial" panose="020B0604020202020204" pitchFamily="34" charset="0"/>
                          <a:cs typeface="Arial" panose="020B0604020202020204" pitchFamily="34" charset="0"/>
                        </a:rPr>
                        <a:t>: Achieved only ~92-95% accuracy; failed to resolve complex cases without Deep Learning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716293"/>
                  </a:ext>
                </a:extLst>
              </a:tr>
            </a:tbl>
          </a:graphicData>
        </a:graphic>
      </p:graphicFrame>
    </p:spTree>
    <p:extLst>
      <p:ext uri="{BB962C8B-B14F-4D97-AF65-F5344CB8AC3E}">
        <p14:creationId xmlns:p14="http://schemas.microsoft.com/office/powerpoint/2010/main" val="341469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Gap Analysis</a:t>
            </a:r>
            <a:endParaRPr lang="en-US" dirty="0">
              <a:solidFill>
                <a:srgbClr val="7030A0"/>
              </a:solidFill>
            </a:endParaRPr>
          </a:p>
        </p:txBody>
      </p:sp>
      <p:sp>
        <p:nvSpPr>
          <p:cNvPr id="4" name="Slide Number Placeholder 3"/>
          <p:cNvSpPr>
            <a:spLocks noGrp="1"/>
          </p:cNvSpPr>
          <p:nvPr>
            <p:ph type="sldNum" sz="quarter" idx="16"/>
          </p:nvPr>
        </p:nvSpPr>
        <p:spPr>
          <a:xfrm>
            <a:off x="9347200" y="5989639"/>
            <a:ext cx="2844800" cy="365125"/>
          </a:xfrm>
        </p:spPr>
        <p:txBody>
          <a:bodyPr/>
          <a:lstStyle/>
          <a:p>
            <a:pPr>
              <a:defRPr/>
            </a:pPr>
            <a:fld id="{4CD333A3-7515-47B8-9EDC-EE0892D9C861}" type="slidenum">
              <a:rPr lang="en-US" smtClean="0"/>
              <a:pPr>
                <a:defRPr/>
              </a:pPr>
              <a:t>6</a:t>
            </a:fld>
            <a:endParaRPr lang="en-US" dirty="0"/>
          </a:p>
        </p:txBody>
      </p:sp>
      <p:sp>
        <p:nvSpPr>
          <p:cNvPr id="3" name="TextBox 2">
            <a:extLst>
              <a:ext uri="{FF2B5EF4-FFF2-40B4-BE49-F238E27FC236}">
                <a16:creationId xmlns:a16="http://schemas.microsoft.com/office/drawing/2014/main" id="{30FF9886-9C18-37CA-D495-5A8528FD5C2A}"/>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6" name="Table 5">
            <a:extLst>
              <a:ext uri="{FF2B5EF4-FFF2-40B4-BE49-F238E27FC236}">
                <a16:creationId xmlns:a16="http://schemas.microsoft.com/office/drawing/2014/main" id="{8C4E95CE-9005-D097-2469-ADAB9325EA3E}"/>
              </a:ext>
            </a:extLst>
          </p:cNvPr>
          <p:cNvGraphicFramePr>
            <a:graphicFrameLocks noGrp="1"/>
          </p:cNvGraphicFramePr>
          <p:nvPr>
            <p:extLst>
              <p:ext uri="{D42A27DB-BD31-4B8C-83A1-F6EECF244321}">
                <p14:modId xmlns:p14="http://schemas.microsoft.com/office/powerpoint/2010/main" val="873950957"/>
              </p:ext>
            </p:extLst>
          </p:nvPr>
        </p:nvGraphicFramePr>
        <p:xfrm>
          <a:off x="533400" y="1138989"/>
          <a:ext cx="10972800" cy="5069716"/>
        </p:xfrm>
        <a:graphic>
          <a:graphicData uri="http://schemas.openxmlformats.org/drawingml/2006/table">
            <a:tbl>
              <a:tblPr/>
              <a:tblGrid>
                <a:gridCol w="1828800">
                  <a:extLst>
                    <a:ext uri="{9D8B030D-6E8A-4147-A177-3AD203B41FA5}">
                      <a16:colId xmlns:a16="http://schemas.microsoft.com/office/drawing/2014/main" val="2547113538"/>
                    </a:ext>
                  </a:extLst>
                </a:gridCol>
                <a:gridCol w="1828800">
                  <a:extLst>
                    <a:ext uri="{9D8B030D-6E8A-4147-A177-3AD203B41FA5}">
                      <a16:colId xmlns:a16="http://schemas.microsoft.com/office/drawing/2014/main" val="3095587230"/>
                    </a:ext>
                  </a:extLst>
                </a:gridCol>
                <a:gridCol w="1828800">
                  <a:extLst>
                    <a:ext uri="{9D8B030D-6E8A-4147-A177-3AD203B41FA5}">
                      <a16:colId xmlns:a16="http://schemas.microsoft.com/office/drawing/2014/main" val="2348888868"/>
                    </a:ext>
                  </a:extLst>
                </a:gridCol>
                <a:gridCol w="1828800">
                  <a:extLst>
                    <a:ext uri="{9D8B030D-6E8A-4147-A177-3AD203B41FA5}">
                      <a16:colId xmlns:a16="http://schemas.microsoft.com/office/drawing/2014/main" val="986844373"/>
                    </a:ext>
                  </a:extLst>
                </a:gridCol>
                <a:gridCol w="1828800">
                  <a:extLst>
                    <a:ext uri="{9D8B030D-6E8A-4147-A177-3AD203B41FA5}">
                      <a16:colId xmlns:a16="http://schemas.microsoft.com/office/drawing/2014/main" val="189595253"/>
                    </a:ext>
                  </a:extLst>
                </a:gridCol>
                <a:gridCol w="1828800">
                  <a:extLst>
                    <a:ext uri="{9D8B030D-6E8A-4147-A177-3AD203B41FA5}">
                      <a16:colId xmlns:a16="http://schemas.microsoft.com/office/drawing/2014/main" val="3869021707"/>
                    </a:ext>
                  </a:extLst>
                </a:gridCol>
              </a:tblGrid>
              <a:tr h="562439">
                <a:tc>
                  <a:txBody>
                    <a:bodyPr/>
                    <a:lstStyle/>
                    <a:p>
                      <a:pPr algn="ctr" rtl="0" fontAlgn="t">
                        <a:buNone/>
                      </a:pPr>
                      <a:r>
                        <a:rPr lang="en-US" sz="1400" b="1" i="0" u="none" strike="noStrike" dirty="0">
                          <a:solidFill>
                            <a:srgbClr val="000000"/>
                          </a:solidFill>
                          <a:effectLst/>
                          <a:latin typeface="Century" panose="02040604050505020304" pitchFamily="18" charset="0"/>
                        </a:rPr>
                        <a:t>Feature</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SymptoTrackAI [6]</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MRD-RAG [14]</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Orthopedic Chatbot [5]</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ML Chatbot [11]</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dirty="0" err="1">
                          <a:solidFill>
                            <a:srgbClr val="000000"/>
                          </a:solidFill>
                          <a:effectLst/>
                          <a:latin typeface="Century" panose="02040604050505020304" pitchFamily="18" charset="0"/>
                        </a:rPr>
                        <a:t>HybridMed</a:t>
                      </a:r>
                      <a:r>
                        <a:rPr lang="en-US" sz="1400" b="1" i="0" u="none" strike="noStrike" dirty="0">
                          <a:solidFill>
                            <a:srgbClr val="000000"/>
                          </a:solidFill>
                          <a:effectLst/>
                          <a:latin typeface="Century" panose="02040604050505020304" pitchFamily="18" charset="0"/>
                        </a:rPr>
                        <a:t>-AI (Proposed)</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78106554"/>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Cascading ML-DL Architecture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0951582"/>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RAG Integration</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0477220"/>
                  </a:ext>
                </a:extLst>
              </a:tr>
              <a:tr h="562439">
                <a:tc>
                  <a:txBody>
                    <a:bodyPr/>
                    <a:lstStyle/>
                    <a:p>
                      <a:pPr rtl="0" fontAlgn="t">
                        <a:buNone/>
                      </a:pPr>
                      <a:r>
                        <a:rPr lang="en-US" sz="1400" b="0" i="0" u="none" strike="noStrike">
                          <a:solidFill>
                            <a:srgbClr val="000000"/>
                          </a:solidFill>
                          <a:effectLst/>
                          <a:latin typeface="Century" panose="02040604050505020304" pitchFamily="18" charset="0"/>
                        </a:rPr>
                        <a:t>Explainability with Citations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Partial</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7316264"/>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Full-Stack Deployment</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493156"/>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Confidence Thresholding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678549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Biomedical Transformer Fine-Tuning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8759949"/>
                  </a:ext>
                </a:extLst>
              </a:tr>
              <a:tr h="562439">
                <a:tc>
                  <a:txBody>
                    <a:bodyPr/>
                    <a:lstStyle/>
                    <a:p>
                      <a:pPr rtl="0" fontAlgn="t">
                        <a:buNone/>
                      </a:pPr>
                      <a:r>
                        <a:rPr lang="en-US" sz="1400" b="0" i="0" u="none" strike="noStrike">
                          <a:solidFill>
                            <a:srgbClr val="000000"/>
                          </a:solidFill>
                          <a:effectLst/>
                          <a:latin typeface="Century" panose="02040604050505020304" pitchFamily="18" charset="0"/>
                        </a:rPr>
                        <a:t>Authoritative Knowledge Base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 (Gale Encyclopedia)</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88130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Multi-Class Disease Coverage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Comprehensive (24 diseases)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8804268"/>
                  </a:ext>
                </a:extLst>
              </a:tr>
            </a:tbl>
          </a:graphicData>
        </a:graphic>
      </p:graphicFrame>
    </p:spTree>
    <p:extLst>
      <p:ext uri="{BB962C8B-B14F-4D97-AF65-F5344CB8AC3E}">
        <p14:creationId xmlns:p14="http://schemas.microsoft.com/office/powerpoint/2010/main" val="82566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a:t>
            </a:r>
            <a:endParaRPr lang="en-US" dirty="0">
              <a:solidFill>
                <a:srgbClr val="7030A0"/>
              </a:solidFill>
            </a:endParaRPr>
          </a:p>
        </p:txBody>
      </p:sp>
      <p:sp>
        <p:nvSpPr>
          <p:cNvPr id="4" name="Slide Number Placeholder 3"/>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7</a:t>
            </a:fld>
            <a:endParaRPr lang="en-US" dirty="0"/>
          </a:p>
        </p:txBody>
      </p:sp>
      <p:sp>
        <p:nvSpPr>
          <p:cNvPr id="3" name="TextBox 2">
            <a:extLst>
              <a:ext uri="{FF2B5EF4-FFF2-40B4-BE49-F238E27FC236}">
                <a16:creationId xmlns:a16="http://schemas.microsoft.com/office/drawing/2014/main" id="{B816528C-6541-3FC8-24E6-91C1C409DF5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E14AA5C5-51E8-C237-A868-8BA56D21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040" y="1020762"/>
            <a:ext cx="8382000" cy="4572000"/>
          </a:xfrm>
          <a:prstGeom prst="rect">
            <a:avLst/>
          </a:prstGeom>
        </p:spPr>
      </p:pic>
      <p:sp>
        <p:nvSpPr>
          <p:cNvPr id="6" name="TextBox 5">
            <a:extLst>
              <a:ext uri="{FF2B5EF4-FFF2-40B4-BE49-F238E27FC236}">
                <a16:creationId xmlns:a16="http://schemas.microsoft.com/office/drawing/2014/main" id="{E7312348-CC22-9AFA-A1A3-3157C151A523}"/>
              </a:ext>
            </a:extLst>
          </p:cNvPr>
          <p:cNvSpPr txBox="1"/>
          <p:nvPr/>
        </p:nvSpPr>
        <p:spPr>
          <a:xfrm>
            <a:off x="4343400" y="5837238"/>
            <a:ext cx="4572000" cy="369332"/>
          </a:xfrm>
          <a:prstGeom prst="rect">
            <a:avLst/>
          </a:prstGeom>
          <a:noFill/>
        </p:spPr>
        <p:txBody>
          <a:bodyPr wrap="square" rtlCol="0">
            <a:spAutoFit/>
          </a:bodyPr>
          <a:lstStyle/>
          <a:p>
            <a:r>
              <a:rPr lang="en-US" dirty="0"/>
              <a:t>Figure: Hybrid System Architecture</a:t>
            </a:r>
          </a:p>
        </p:txBody>
      </p:sp>
    </p:spTree>
    <p:extLst>
      <p:ext uri="{BB962C8B-B14F-4D97-AF65-F5344CB8AC3E}">
        <p14:creationId xmlns:p14="http://schemas.microsoft.com/office/powerpoint/2010/main" val="92564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4687F-F700-940C-958B-3341A6169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1BAFA-0123-5C92-563A-24A0CEBE854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 Cont.</a:t>
            </a:r>
            <a:endParaRPr lang="en-US" dirty="0">
              <a:solidFill>
                <a:srgbClr val="7030A0"/>
              </a:solidFill>
            </a:endParaRPr>
          </a:p>
        </p:txBody>
      </p:sp>
      <p:sp>
        <p:nvSpPr>
          <p:cNvPr id="4" name="Slide Number Placeholder 3">
            <a:extLst>
              <a:ext uri="{FF2B5EF4-FFF2-40B4-BE49-F238E27FC236}">
                <a16:creationId xmlns:a16="http://schemas.microsoft.com/office/drawing/2014/main" id="{F7FA506A-8171-7414-F178-9EBC7ED5BB07}"/>
              </a:ext>
            </a:extLst>
          </p:cNvPr>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8</a:t>
            </a:fld>
            <a:endParaRPr lang="en-US" dirty="0"/>
          </a:p>
        </p:txBody>
      </p:sp>
      <p:sp>
        <p:nvSpPr>
          <p:cNvPr id="3" name="TextBox 2">
            <a:extLst>
              <a:ext uri="{FF2B5EF4-FFF2-40B4-BE49-F238E27FC236}">
                <a16:creationId xmlns:a16="http://schemas.microsoft.com/office/drawing/2014/main" id="{959A501B-06A6-C669-1BC6-B5BE27A3E5DE}"/>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6" name="TextBox 5">
            <a:extLst>
              <a:ext uri="{FF2B5EF4-FFF2-40B4-BE49-F238E27FC236}">
                <a16:creationId xmlns:a16="http://schemas.microsoft.com/office/drawing/2014/main" id="{BB6D2EDB-50C5-059D-8ED1-FEADE237C432}"/>
              </a:ext>
            </a:extLst>
          </p:cNvPr>
          <p:cNvSpPr txBox="1"/>
          <p:nvPr/>
        </p:nvSpPr>
        <p:spPr>
          <a:xfrm>
            <a:off x="4784344" y="5879796"/>
            <a:ext cx="4572000" cy="369332"/>
          </a:xfrm>
          <a:prstGeom prst="rect">
            <a:avLst/>
          </a:prstGeom>
          <a:noFill/>
        </p:spPr>
        <p:txBody>
          <a:bodyPr wrap="square" rtlCol="0">
            <a:spAutoFit/>
          </a:bodyPr>
          <a:lstStyle/>
          <a:p>
            <a:r>
              <a:rPr lang="en-US" dirty="0"/>
              <a:t>Figure: Data Flow Diagram</a:t>
            </a:r>
          </a:p>
        </p:txBody>
      </p:sp>
      <p:pic>
        <p:nvPicPr>
          <p:cNvPr id="7" name="Picture 6">
            <a:extLst>
              <a:ext uri="{FF2B5EF4-FFF2-40B4-BE49-F238E27FC236}">
                <a16:creationId xmlns:a16="http://schemas.microsoft.com/office/drawing/2014/main" id="{417F4E01-5D40-AE3D-B816-F1C12751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219200"/>
            <a:ext cx="8610600" cy="4696691"/>
          </a:xfrm>
          <a:prstGeom prst="rect">
            <a:avLst/>
          </a:prstGeom>
        </p:spPr>
      </p:pic>
    </p:spTree>
    <p:extLst>
      <p:ext uri="{BB962C8B-B14F-4D97-AF65-F5344CB8AC3E}">
        <p14:creationId xmlns:p14="http://schemas.microsoft.com/office/powerpoint/2010/main" val="159978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9E5C-71F2-3105-2435-0102C1334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11926-D2A5-F445-0117-A4074CC94842}"/>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20640-2CE5-2763-409D-C0C0D296CBC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9</a:t>
            </a:fld>
            <a:endParaRPr lang="en-US" dirty="0"/>
          </a:p>
        </p:txBody>
      </p:sp>
      <p:sp>
        <p:nvSpPr>
          <p:cNvPr id="3" name="TextBox 2">
            <a:extLst>
              <a:ext uri="{FF2B5EF4-FFF2-40B4-BE49-F238E27FC236}">
                <a16:creationId xmlns:a16="http://schemas.microsoft.com/office/drawing/2014/main" id="{6B0481A9-B6A6-5839-3819-C47F1F1AA0A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11" name="TextBox 10">
            <a:extLst>
              <a:ext uri="{FF2B5EF4-FFF2-40B4-BE49-F238E27FC236}">
                <a16:creationId xmlns:a16="http://schemas.microsoft.com/office/drawing/2014/main" id="{72E0E9B9-A8D8-C4A9-B589-5415995288F4}"/>
              </a:ext>
            </a:extLst>
          </p:cNvPr>
          <p:cNvSpPr txBox="1"/>
          <p:nvPr/>
        </p:nvSpPr>
        <p:spPr>
          <a:xfrm>
            <a:off x="838200" y="1072633"/>
            <a:ext cx="7010400" cy="369332"/>
          </a:xfrm>
          <a:prstGeom prst="rect">
            <a:avLst/>
          </a:prstGeom>
          <a:noFill/>
        </p:spPr>
        <p:txBody>
          <a:bodyPr wrap="square" rtlCol="0">
            <a:spAutoFit/>
          </a:bodyPr>
          <a:lstStyle/>
          <a:p>
            <a:r>
              <a:rPr lang="en-US" dirty="0"/>
              <a:t>Table: Machine Learning Models Performance</a:t>
            </a:r>
          </a:p>
        </p:txBody>
      </p:sp>
      <p:graphicFrame>
        <p:nvGraphicFramePr>
          <p:cNvPr id="8" name="Table 7">
            <a:extLst>
              <a:ext uri="{FF2B5EF4-FFF2-40B4-BE49-F238E27FC236}">
                <a16:creationId xmlns:a16="http://schemas.microsoft.com/office/drawing/2014/main" id="{C7EDE707-3843-D6AE-9B84-C61C6182BDD2}"/>
              </a:ext>
            </a:extLst>
          </p:cNvPr>
          <p:cNvGraphicFramePr>
            <a:graphicFrameLocks noGrp="1"/>
          </p:cNvGraphicFramePr>
          <p:nvPr>
            <p:extLst>
              <p:ext uri="{D42A27DB-BD31-4B8C-83A1-F6EECF244321}">
                <p14:modId xmlns:p14="http://schemas.microsoft.com/office/powerpoint/2010/main" val="2589842020"/>
              </p:ext>
            </p:extLst>
          </p:nvPr>
        </p:nvGraphicFramePr>
        <p:xfrm>
          <a:off x="838200" y="1600199"/>
          <a:ext cx="10667997" cy="4525965"/>
        </p:xfrm>
        <a:graphic>
          <a:graphicData uri="http://schemas.openxmlformats.org/drawingml/2006/table">
            <a:tbl>
              <a:tblPr/>
              <a:tblGrid>
                <a:gridCol w="1185333">
                  <a:extLst>
                    <a:ext uri="{9D8B030D-6E8A-4147-A177-3AD203B41FA5}">
                      <a16:colId xmlns:a16="http://schemas.microsoft.com/office/drawing/2014/main" val="825396216"/>
                    </a:ext>
                  </a:extLst>
                </a:gridCol>
                <a:gridCol w="1185333">
                  <a:extLst>
                    <a:ext uri="{9D8B030D-6E8A-4147-A177-3AD203B41FA5}">
                      <a16:colId xmlns:a16="http://schemas.microsoft.com/office/drawing/2014/main" val="364398407"/>
                    </a:ext>
                  </a:extLst>
                </a:gridCol>
                <a:gridCol w="1185333">
                  <a:extLst>
                    <a:ext uri="{9D8B030D-6E8A-4147-A177-3AD203B41FA5}">
                      <a16:colId xmlns:a16="http://schemas.microsoft.com/office/drawing/2014/main" val="3617673213"/>
                    </a:ext>
                  </a:extLst>
                </a:gridCol>
                <a:gridCol w="1185333">
                  <a:extLst>
                    <a:ext uri="{9D8B030D-6E8A-4147-A177-3AD203B41FA5}">
                      <a16:colId xmlns:a16="http://schemas.microsoft.com/office/drawing/2014/main" val="3144936782"/>
                    </a:ext>
                  </a:extLst>
                </a:gridCol>
                <a:gridCol w="1185333">
                  <a:extLst>
                    <a:ext uri="{9D8B030D-6E8A-4147-A177-3AD203B41FA5}">
                      <a16:colId xmlns:a16="http://schemas.microsoft.com/office/drawing/2014/main" val="3684700428"/>
                    </a:ext>
                  </a:extLst>
                </a:gridCol>
                <a:gridCol w="1185333">
                  <a:extLst>
                    <a:ext uri="{9D8B030D-6E8A-4147-A177-3AD203B41FA5}">
                      <a16:colId xmlns:a16="http://schemas.microsoft.com/office/drawing/2014/main" val="3468384841"/>
                    </a:ext>
                  </a:extLst>
                </a:gridCol>
                <a:gridCol w="1185333">
                  <a:extLst>
                    <a:ext uri="{9D8B030D-6E8A-4147-A177-3AD203B41FA5}">
                      <a16:colId xmlns:a16="http://schemas.microsoft.com/office/drawing/2014/main" val="1373657712"/>
                    </a:ext>
                  </a:extLst>
                </a:gridCol>
                <a:gridCol w="1185333">
                  <a:extLst>
                    <a:ext uri="{9D8B030D-6E8A-4147-A177-3AD203B41FA5}">
                      <a16:colId xmlns:a16="http://schemas.microsoft.com/office/drawing/2014/main" val="2712498001"/>
                    </a:ext>
                  </a:extLst>
                </a:gridCol>
                <a:gridCol w="1185333">
                  <a:extLst>
                    <a:ext uri="{9D8B030D-6E8A-4147-A177-3AD203B41FA5}">
                      <a16:colId xmlns:a16="http://schemas.microsoft.com/office/drawing/2014/main" val="2414226262"/>
                    </a:ext>
                  </a:extLst>
                </a:gridCol>
              </a:tblGrid>
              <a:tr h="767112">
                <a:tc>
                  <a:txBody>
                    <a:bodyPr/>
                    <a:lstStyle/>
                    <a:p>
                      <a:pPr>
                        <a:buNone/>
                      </a:pPr>
                      <a:r>
                        <a:rPr lang="en-US" sz="1500" b="1"/>
                        <a:t>Model</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CV F1 (Mean ± SD)</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F1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Acc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Prec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MCC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Kappa</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dirty="0"/>
                        <a:t>Training Time (s)</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89201762"/>
                  </a:ext>
                </a:extLst>
              </a:tr>
              <a:tr h="536979">
                <a:tc>
                  <a:txBody>
                    <a:bodyPr/>
                    <a:lstStyle/>
                    <a:p>
                      <a:pPr>
                        <a:buNone/>
                      </a:pPr>
                      <a:r>
                        <a:rPr lang="en-US" sz="1500" dirty="0"/>
                        <a:t>SVM-RBF</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0.9834 ± 0.0071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0.9902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8.2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007875"/>
                  </a:ext>
                </a:extLst>
              </a:tr>
              <a:tr h="536979">
                <a:tc>
                  <a:txBody>
                    <a:bodyPr/>
                    <a:lstStyle/>
                    <a:p>
                      <a:pPr>
                        <a:buNone/>
                      </a:pPr>
                      <a:r>
                        <a:rPr lang="en-US" sz="1500"/>
                        <a:t>Logistic Regression</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0.9831 ± 0.0069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3.4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455587"/>
                  </a:ext>
                </a:extLst>
              </a:tr>
              <a:tr h="536979">
                <a:tc>
                  <a:txBody>
                    <a:bodyPr/>
                    <a:lstStyle/>
                    <a:p>
                      <a:pPr>
                        <a:buNone/>
                      </a:pPr>
                      <a:r>
                        <a:rPr lang="en-US" sz="1500"/>
                        <a:t>Random Forest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0.9497 ± 0.0154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0.9543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0.9640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0.9558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0.9530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0.9528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12.7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363443"/>
                  </a:ext>
                </a:extLst>
              </a:tr>
              <a:tr h="536979">
                <a:tc>
                  <a:txBody>
                    <a:bodyPr/>
                    <a:lstStyle/>
                    <a:p>
                      <a:pPr>
                        <a:buNone/>
                      </a:pPr>
                      <a:r>
                        <a:rPr lang="en-US" sz="1500"/>
                        <a:t>XGBoost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0.8642 ± 0.0203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0.8747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0.8954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0.8802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45.3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819281"/>
                  </a:ext>
                </a:extLst>
              </a:tr>
              <a:tr h="536979">
                <a:tc>
                  <a:txBody>
                    <a:bodyPr/>
                    <a:lstStyle/>
                    <a:p>
                      <a:pPr>
                        <a:buNone/>
                      </a:pPr>
                      <a:r>
                        <a:rPr lang="en-US" sz="1500"/>
                        <a:t>Naive Bayes</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0.9731 ± 0.0089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0302416"/>
                  </a:ext>
                </a:extLst>
              </a:tr>
              <a:tr h="536979">
                <a:tc>
                  <a:txBody>
                    <a:bodyPr/>
                    <a:lstStyle/>
                    <a:p>
                      <a:pPr>
                        <a:buNone/>
                      </a:pPr>
                      <a:r>
                        <a:rPr lang="en-US" sz="1500" dirty="0"/>
                        <a:t>SVM-Linear</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0.9421 ± 0.0178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0.9576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0.9492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0.9448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2.1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927838"/>
                  </a:ext>
                </a:extLst>
              </a:tr>
              <a:tr h="536979">
                <a:tc>
                  <a:txBody>
                    <a:bodyPr/>
                    <a:lstStyle/>
                    <a:p>
                      <a:pPr>
                        <a:buNone/>
                      </a:pPr>
                      <a:r>
                        <a:rPr lang="en-US" sz="1500" b="1"/>
                        <a:t>Stacking Ensemble</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0.9968 ± 0.0023</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dirty="0"/>
                        <a:t>68.9</a:t>
                      </a: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154873"/>
                  </a:ext>
                </a:extLst>
              </a:tr>
            </a:tbl>
          </a:graphicData>
        </a:graphic>
      </p:graphicFrame>
    </p:spTree>
    <p:extLst>
      <p:ext uri="{BB962C8B-B14F-4D97-AF65-F5344CB8AC3E}">
        <p14:creationId xmlns:p14="http://schemas.microsoft.com/office/powerpoint/2010/main" val="1659567640"/>
      </p:ext>
    </p:extLst>
  </p:cSld>
  <p:clrMapOvr>
    <a:masterClrMapping/>
  </p:clrMapOvr>
</p:sld>
</file>

<file path=ppt/theme/theme1.xml><?xml version="1.0" encoding="utf-8"?>
<a:theme xmlns:a="http://schemas.openxmlformats.org/drawingml/2006/main" name="New Microsoft PowerPoint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Microsoft PowerPoint Presentation</Template>
  <TotalTime>2452</TotalTime>
  <Words>2424</Words>
  <Application>Microsoft Office PowerPoint</Application>
  <PresentationFormat>Widescreen</PresentationFormat>
  <Paragraphs>439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vt:lpstr>
      <vt:lpstr>inherit</vt:lpstr>
      <vt:lpstr>Times New Roman</vt:lpstr>
      <vt:lpstr>Wingdings</vt:lpstr>
      <vt:lpstr>New Microsoft PowerPoint Presentation</vt:lpstr>
      <vt:lpstr>A Hybrid NLP-Based Chatbot for Medical symptom Analysis and knowledge Retrieval Using Labeled Datasets and Encyclopedic Resources.</vt:lpstr>
      <vt:lpstr>Outline</vt:lpstr>
      <vt:lpstr>Introduction</vt:lpstr>
      <vt:lpstr>Objective</vt:lpstr>
      <vt:lpstr>Background Study</vt:lpstr>
      <vt:lpstr>Gap Analysis</vt:lpstr>
      <vt:lpstr>Methodology</vt:lpstr>
      <vt:lpstr>Methodology Cont.</vt:lpstr>
      <vt:lpstr>Machine Learning Models Result and Analysis</vt:lpstr>
      <vt:lpstr>Machine Learning Models Result and Analysis</vt:lpstr>
      <vt:lpstr>Machine Learning Models Result and Analysis</vt:lpstr>
      <vt:lpstr>PowerPoint Presentation</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RAG Knowledge Base</vt:lpstr>
      <vt:lpstr>RAG Knowledge Base</vt:lpstr>
      <vt:lpstr>RAG Knowledge Base</vt:lpstr>
      <vt:lpstr>RAG Knowledge Base</vt:lpstr>
      <vt:lpstr>LLM Fine Tune</vt:lpstr>
      <vt:lpstr>Novelty of the Work</vt:lpstr>
      <vt:lpstr>Sample dataset</vt:lpstr>
      <vt:lpstr>Sample dataset Cont.</vt:lpstr>
      <vt:lpstr>Sample dataset Cont.</vt:lpstr>
      <vt:lpstr>Sample dataset and Expected output</vt:lpstr>
      <vt:lpstr>Web Interface of Image Enhancement</vt:lpstr>
      <vt:lpstr>Conclusion</vt:lpstr>
      <vt:lpstr>References</vt:lpstr>
      <vt:lpstr>PowerPoint Presentation</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lastModifiedBy>Mehedi Hasan</cp:lastModifiedBy>
  <cp:revision>278</cp:revision>
  <dcterms:created xsi:type="dcterms:W3CDTF">2011-07-17T02:56:35Z</dcterms:created>
  <dcterms:modified xsi:type="dcterms:W3CDTF">2026-01-06T04:57:43Z</dcterms:modified>
</cp:coreProperties>
</file>